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4"/>
    <p:sldMasterId id="2147483870" r:id="rId5"/>
    <p:sldMasterId id="2147483882" r:id="rId6"/>
  </p:sldMasterIdLst>
  <p:notesMasterIdLst>
    <p:notesMasterId r:id="rId40"/>
  </p:notesMasterIdLst>
  <p:handoutMasterIdLst>
    <p:handoutMasterId r:id="rId41"/>
  </p:handoutMasterIdLst>
  <p:sldIdLst>
    <p:sldId id="321" r:id="rId7"/>
    <p:sldId id="322" r:id="rId8"/>
    <p:sldId id="313" r:id="rId9"/>
    <p:sldId id="278" r:id="rId10"/>
    <p:sldId id="283" r:id="rId11"/>
    <p:sldId id="310" r:id="rId12"/>
    <p:sldId id="312" r:id="rId13"/>
    <p:sldId id="284" r:id="rId14"/>
    <p:sldId id="279" r:id="rId15"/>
    <p:sldId id="287" r:id="rId16"/>
    <p:sldId id="288" r:id="rId17"/>
    <p:sldId id="289" r:id="rId18"/>
    <p:sldId id="290" r:id="rId19"/>
    <p:sldId id="291" r:id="rId20"/>
    <p:sldId id="292" r:id="rId21"/>
    <p:sldId id="293" r:id="rId22"/>
    <p:sldId id="324" r:id="rId23"/>
    <p:sldId id="325" r:id="rId24"/>
    <p:sldId id="326" r:id="rId25"/>
    <p:sldId id="327" r:id="rId26"/>
    <p:sldId id="298" r:id="rId27"/>
    <p:sldId id="299" r:id="rId28"/>
    <p:sldId id="300" r:id="rId29"/>
    <p:sldId id="301" r:id="rId30"/>
    <p:sldId id="315" r:id="rId31"/>
    <p:sldId id="316" r:id="rId32"/>
    <p:sldId id="304" r:id="rId33"/>
    <p:sldId id="305" r:id="rId34"/>
    <p:sldId id="306" r:id="rId35"/>
    <p:sldId id="317" r:id="rId36"/>
    <p:sldId id="318" r:id="rId37"/>
    <p:sldId id="320" r:id="rId38"/>
    <p:sldId id="31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aron Wallace" initials="SW" lastIdx="6" clrIdx="6">
    <p:extLst>
      <p:ext uri="{19B8F6BF-5375-455C-9EA6-DF929625EA0E}">
        <p15:presenceInfo xmlns:p15="http://schemas.microsoft.com/office/powerpoint/2012/main" userId="Sharon Wallace" providerId="None"/>
      </p:ext>
    </p:extLst>
  </p:cmAuthor>
  <p:cmAuthor id="1" name="Michelle Johnston-Fleece" initials="MJ" lastIdx="23" clrIdx="0">
    <p:extLst>
      <p:ext uri="{19B8F6BF-5375-455C-9EA6-DF929625EA0E}">
        <p15:presenceInfo xmlns:p15="http://schemas.microsoft.com/office/powerpoint/2012/main" userId="S::mfleece@pcori.org::705f648f-3524-4d18-95f6-2f7a27a0361b" providerId="AD"/>
      </p:ext>
    </p:extLst>
  </p:cmAuthor>
  <p:cmAuthor id="8" name="Christine Broderick" initials="CB" lastIdx="2" clrIdx="7">
    <p:extLst>
      <p:ext uri="{19B8F6BF-5375-455C-9EA6-DF929625EA0E}">
        <p15:presenceInfo xmlns:p15="http://schemas.microsoft.com/office/powerpoint/2012/main" userId="S::cbroderick@pcori.org::86dfe98b-7fcb-4e97-a1ae-5ffcf747ad79" providerId="AD"/>
      </p:ext>
    </p:extLst>
  </p:cmAuthor>
  <p:cmAuthor id="2" name="Corinne Zahlis" initials="CZ" lastIdx="14" clrIdx="1">
    <p:extLst>
      <p:ext uri="{19B8F6BF-5375-455C-9EA6-DF929625EA0E}">
        <p15:presenceInfo xmlns:p15="http://schemas.microsoft.com/office/powerpoint/2012/main" userId="S::czahlis@pcori.org::9d57f826-516f-45c0-bec8-a42c6a093dc2" providerId="AD"/>
      </p:ext>
    </p:extLst>
  </p:cmAuthor>
  <p:cmAuthor id="9" name="Denese Neu" initials="DN" lastIdx="10" clrIdx="8">
    <p:extLst>
      <p:ext uri="{19B8F6BF-5375-455C-9EA6-DF929625EA0E}">
        <p15:presenceInfo xmlns:p15="http://schemas.microsoft.com/office/powerpoint/2012/main" userId="S::dneu@pcori.org::70bd1eab-60c1-47a7-92a9-315c66f9c841" providerId="AD"/>
      </p:ext>
    </p:extLst>
  </p:cmAuthor>
  <p:cmAuthor id="3" name="Thompson, Lee" initials="TL" lastIdx="20" clrIdx="2">
    <p:extLst>
      <p:ext uri="{19B8F6BF-5375-455C-9EA6-DF929625EA0E}">
        <p15:presenceInfo xmlns:p15="http://schemas.microsoft.com/office/powerpoint/2012/main" userId="S::lthompson@air.org::f26dc160-05e3-435c-970e-ce3e19f3f74d" providerId="AD"/>
      </p:ext>
    </p:extLst>
  </p:cmAuthor>
  <p:cmAuthor id="10" name="Julie Kennedy Lesch" initials="JL" lastIdx="1" clrIdx="9">
    <p:extLst>
      <p:ext uri="{19B8F6BF-5375-455C-9EA6-DF929625EA0E}">
        <p15:presenceInfo xmlns:p15="http://schemas.microsoft.com/office/powerpoint/2012/main" userId="S::jlesch@pcori.org::41a86678-aace-405d-a85f-c542d734d947" providerId="AD"/>
      </p:ext>
    </p:extLst>
  </p:cmAuthor>
  <p:cmAuthor id="4" name="Chandler Hill" initials="CH" lastIdx="2" clrIdx="3">
    <p:extLst>
      <p:ext uri="{19B8F6BF-5375-455C-9EA6-DF929625EA0E}">
        <p15:presenceInfo xmlns:p15="http://schemas.microsoft.com/office/powerpoint/2012/main" userId="S::chill@air.org::b452963a-8441-420d-bc60-5ebf6135b16a" providerId="AD"/>
      </p:ext>
    </p:extLst>
  </p:cmAuthor>
  <p:cmAuthor id="11" name="Meghan Berman" initials="MB" lastIdx="12" clrIdx="10">
    <p:extLst>
      <p:ext uri="{19B8F6BF-5375-455C-9EA6-DF929625EA0E}">
        <p15:presenceInfo xmlns:p15="http://schemas.microsoft.com/office/powerpoint/2012/main" userId="S::mberman@pcori.org::a7af5f77-ce19-4939-b706-da632aa6c4eb" providerId="AD"/>
      </p:ext>
    </p:extLst>
  </p:cmAuthor>
  <p:cmAuthor id="5" name="Hammond, Sondra" initials="HS" lastIdx="4" clrIdx="4">
    <p:extLst>
      <p:ext uri="{19B8F6BF-5375-455C-9EA6-DF929625EA0E}">
        <p15:presenceInfo xmlns:p15="http://schemas.microsoft.com/office/powerpoint/2012/main" userId="S::shammond@air.org::83beffc3-21b3-4a61-99f4-81c75887f105" providerId="AD"/>
      </p:ext>
    </p:extLst>
  </p:cmAuthor>
  <p:cmAuthor id="6" name="Neuben, Stephanie" initials="SN" lastIdx="25" clrIdx="5">
    <p:extLst>
      <p:ext uri="{19B8F6BF-5375-455C-9EA6-DF929625EA0E}">
        <p15:presenceInfo xmlns:p15="http://schemas.microsoft.com/office/powerpoint/2012/main" userId="Neuben, Stepha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5D"/>
    <a:srgbClr val="040404"/>
    <a:srgbClr val="E6E6E6"/>
    <a:srgbClr val="92D050"/>
    <a:srgbClr val="00B4A2"/>
    <a:srgbClr val="00B0F0"/>
    <a:srgbClr val="397FAF"/>
    <a:srgbClr val="7ABF35"/>
    <a:srgbClr val="41661C"/>
    <a:srgbClr val="004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39" d="100"/>
          <a:sy n="139" d="100"/>
        </p:scale>
        <p:origin x="552" y="80"/>
      </p:cViewPr>
      <p:guideLst/>
    </p:cSldViewPr>
  </p:slideViewPr>
  <p:outlineViewPr>
    <p:cViewPr>
      <p:scale>
        <a:sx n="33" d="100"/>
        <a:sy n="33" d="100"/>
      </p:scale>
      <p:origin x="0" y="-24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4/14/2021</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4/14/2021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guidance about to use the deck. Please remove it before presenting.</a:t>
            </a:r>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227945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Engagement benefits researchers.</a:t>
            </a:r>
          </a:p>
          <a:p>
            <a:pPr marL="457200" indent="-457200">
              <a:buFont typeface="Arial" panose="020B0604020202020204" pitchFamily="34" charset="0"/>
              <a:buChar char="•"/>
            </a:pPr>
            <a:r>
              <a:rPr lang="en-US" sz="1200" dirty="0"/>
              <a:t>Researchers have reported that engagement gives them a deeper understanding of the things they study and inspires a commitment to engagement in the future—whether it’s required by their funders or not. </a:t>
            </a:r>
          </a:p>
        </p:txBody>
      </p:sp>
      <p:sp>
        <p:nvSpPr>
          <p:cNvPr id="4" name="Slide Number Placeholder 3"/>
          <p:cNvSpPr>
            <a:spLocks noGrp="1"/>
          </p:cNvSpPr>
          <p:nvPr>
            <p:ph type="sldNum" sz="quarter" idx="5"/>
          </p:nvPr>
        </p:nvSpPr>
        <p:spPr/>
        <p:txBody>
          <a:bodyPr/>
          <a:lstStyle/>
          <a:p>
            <a:fld id="{A3F167F0-0840-1348-BFE4-C6298BBC0698}" type="slidenum">
              <a:rPr lang="en-US" smtClean="0"/>
              <a:t>12</a:t>
            </a:fld>
            <a:endParaRPr lang="en-US" dirty="0"/>
          </a:p>
        </p:txBody>
      </p:sp>
    </p:spTree>
    <p:extLst>
      <p:ext uri="{BB962C8B-B14F-4D97-AF65-F5344CB8AC3E}">
        <p14:creationId xmlns:p14="http://schemas.microsoft.com/office/powerpoint/2010/main" val="238014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Engagement benefits the people involved in the partnership—patients, stakeholders, communities </a:t>
            </a:r>
          </a:p>
          <a:p>
            <a:pPr marL="457200" indent="-457200">
              <a:buFont typeface="Arial" panose="020B0604020202020204" pitchFamily="34" charset="0"/>
              <a:buChar char="•"/>
            </a:pPr>
            <a:r>
              <a:rPr lang="en-US" sz="1200" dirty="0"/>
              <a:t>Patients and stakeholders have reported, among other things, that their experiences with engagement provided more enthusiasm for research, new professional skills or opportunities, and, especially for patients, better management of their own health and health care.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Communities can recognize benefits like building trust and building research capacity. Communities may also benefit from the a</a:t>
            </a:r>
            <a:r>
              <a:rPr lang="en-US" sz="1800" dirty="0">
                <a:effectLst/>
                <a:latin typeface="Segoe UI" panose="020B0502040204020203" pitchFamily="34" charset="0"/>
              </a:rPr>
              <a:t>bility to connect PCOR with other community-focused health efforts such as public health community health assessments.</a:t>
            </a:r>
            <a:endParaRPr lang="en-US" sz="1800" dirty="0">
              <a:effectLst/>
              <a:latin typeface="Arial" panose="020B0604020202020204" pitchFamily="34" charset="0"/>
            </a:endParaRP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A3F167F0-0840-1348-BFE4-C6298BBC0698}" type="slidenum">
              <a:rPr lang="en-US" smtClean="0"/>
              <a:t>13</a:t>
            </a:fld>
            <a:endParaRPr lang="en-US" dirty="0"/>
          </a:p>
        </p:txBody>
      </p:sp>
    </p:spTree>
    <p:extLst>
      <p:ext uri="{BB962C8B-B14F-4D97-AF65-F5344CB8AC3E}">
        <p14:creationId xmlns:p14="http://schemas.microsoft.com/office/powerpoint/2010/main" val="259404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It’s worthwhile. </a:t>
            </a:r>
            <a:r>
              <a:rPr lang="en-US" dirty="0"/>
              <a:t>Researchers and stakeholders have reported that engagement is worthwhile and has influenced their research in multiple ways. Both researchers and stakeholders have also reported </a:t>
            </a:r>
            <a:r>
              <a:rPr lang="en-US" b="0" dirty="0"/>
              <a:t>benefitting</a:t>
            </a:r>
            <a:r>
              <a:rPr lang="en-US" b="1" dirty="0"/>
              <a:t> </a:t>
            </a:r>
            <a:r>
              <a:rPr lang="en-US" dirty="0"/>
              <a:t>from the process of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It helps research teams produce useful and relevant results. </a:t>
            </a:r>
            <a:r>
              <a:rPr lang="en-US" dirty="0"/>
              <a:t>Engaging patients and other stakeholders as partners throughout the research process </a:t>
            </a:r>
            <a:r>
              <a:rPr lang="en-US" b="0" dirty="0"/>
              <a:t>helps research teams ask the right questions, study outcomes th</a:t>
            </a:r>
            <a:r>
              <a:rPr lang="en-US" dirty="0"/>
              <a:t>at matter most to patients, and produce useful and relevant results.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rgbClr val="303030">
                  <a:lumMod val="75000"/>
                  <a:lumOff val="25000"/>
                </a:srgb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303030">
                    <a:lumMod val="75000"/>
                    <a:lumOff val="25000"/>
                  </a:srgbClr>
                </a:solidFill>
              </a:rPr>
              <a:t>Stakeholders have a lot to contribute. </a:t>
            </a:r>
            <a:r>
              <a:rPr lang="en-US" dirty="0">
                <a:solidFill>
                  <a:srgbClr val="303030">
                    <a:lumMod val="75000"/>
                    <a:lumOff val="25000"/>
                  </a:srgbClr>
                </a:solidFill>
              </a:rPr>
              <a:t>Stakeholders who are engaged in meaningful ways in the study bring </a:t>
            </a:r>
            <a:r>
              <a:rPr lang="en-US" b="1" dirty="0">
                <a:solidFill>
                  <a:srgbClr val="303030">
                    <a:lumMod val="75000"/>
                    <a:lumOff val="25000"/>
                  </a:srgbClr>
                </a:solidFill>
              </a:rPr>
              <a:t>lived experiences </a:t>
            </a:r>
            <a:r>
              <a:rPr lang="en-US" dirty="0">
                <a:solidFill>
                  <a:srgbClr val="303030">
                    <a:lumMod val="75000"/>
                    <a:lumOff val="25000"/>
                  </a:srgbClr>
                </a:solidFill>
              </a:rPr>
              <a:t>and </a:t>
            </a:r>
            <a:r>
              <a:rPr lang="en-US" b="1" dirty="0">
                <a:solidFill>
                  <a:srgbClr val="303030">
                    <a:lumMod val="75000"/>
                    <a:lumOff val="25000"/>
                  </a:srgbClr>
                </a:solidFill>
              </a:rPr>
              <a:t>expertise </a:t>
            </a:r>
            <a:r>
              <a:rPr lang="en-US" b="0" dirty="0">
                <a:solidFill>
                  <a:srgbClr val="303030">
                    <a:lumMod val="75000"/>
                    <a:lumOff val="25000"/>
                  </a:srgbClr>
                </a:solidFill>
              </a:rPr>
              <a:t>even if they do not have formal training in science or research. Researchers have reported learning a lot from their stakeholder partners and that their research has been influenced in important ways by these partnerships</a:t>
            </a:r>
            <a:r>
              <a:rPr lang="en-US" dirty="0"/>
              <a:t>.</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rgbClr val="303030">
                  <a:lumMod val="75000"/>
                  <a:lumOff val="25000"/>
                </a:srgb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quote from a principal investigator of a PCORI-funded study about engaging with patients and other stakeholders.</a:t>
            </a:r>
            <a:endParaRPr lang="en-US" dirty="0">
              <a:solidFill>
                <a:srgbClr val="303030">
                  <a:lumMod val="75000"/>
                  <a:lumOff val="25000"/>
                </a:srgbClr>
              </a:solidFill>
            </a:endParaRPr>
          </a:p>
        </p:txBody>
      </p:sp>
      <p:sp>
        <p:nvSpPr>
          <p:cNvPr id="4" name="Slide Number Placeholder 3"/>
          <p:cNvSpPr>
            <a:spLocks noGrp="1"/>
          </p:cNvSpPr>
          <p:nvPr>
            <p:ph type="sldNum" sz="quarter" idx="5"/>
          </p:nvPr>
        </p:nvSpPr>
        <p:spPr/>
        <p:txBody>
          <a:bodyPr/>
          <a:lstStyle/>
          <a:p>
            <a:fld id="{A3F167F0-0840-1348-BFE4-C6298BBC0698}" type="slidenum">
              <a:rPr lang="en-US" smtClean="0"/>
              <a:t>14</a:t>
            </a:fld>
            <a:endParaRPr lang="en-US" dirty="0"/>
          </a:p>
        </p:txBody>
      </p:sp>
    </p:spTree>
    <p:extLst>
      <p:ext uri="{BB962C8B-B14F-4D97-AF65-F5344CB8AC3E}">
        <p14:creationId xmlns:p14="http://schemas.microsoft.com/office/powerpoint/2010/main" val="107307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15</a:t>
            </a:fld>
            <a:endParaRPr lang="en-US" dirty="0"/>
          </a:p>
        </p:txBody>
      </p:sp>
    </p:spTree>
    <p:extLst>
      <p:ext uri="{BB962C8B-B14F-4D97-AF65-F5344CB8AC3E}">
        <p14:creationId xmlns:p14="http://schemas.microsoft.com/office/powerpoint/2010/main" val="265048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Engagement can impact and benefit research studies in important ways. </a:t>
            </a: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The Patient-Centered Outcomes Research Institute (PCORI) conducted a study to find out how engagement impacted PCOR studies. The research team that conducted the study analyzed nearly 400 distinct examples of how engagement impacted study conduct, which </a:t>
            </a:r>
            <a:r>
              <a:rPr lang="en-US" dirty="0"/>
              <a:t>were based</a:t>
            </a:r>
            <a:r>
              <a:rPr lang="en-US" sz="1200" kern="1200" dirty="0">
                <a:solidFill>
                  <a:schemeClr val="tx1"/>
                </a:solidFill>
                <a:effectLst/>
                <a:latin typeface="+mn-lt"/>
                <a:ea typeface="+mn-ea"/>
                <a:cs typeface="+mn-cs"/>
              </a:rPr>
              <a:t> on in-depth interviews with 58 PCORI projects.</a:t>
            </a:r>
            <a:endParaRPr lang="en-US" sz="1200" kern="1200" dirty="0">
              <a:solidFill>
                <a:schemeClr val="tx1"/>
              </a:solidFill>
              <a:effectLst/>
              <a:latin typeface="+mn-lt"/>
              <a:cs typeface="Calibri"/>
            </a:endParaRP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Engagement can impact how the study is designed and planned, study activities are carried out, study materials are developed, study results are shared with others, </a:t>
            </a:r>
            <a:r>
              <a:rPr lang="en-US" dirty="0"/>
              <a:t>researchers</a:t>
            </a:r>
            <a:r>
              <a:rPr lang="en-US" sz="1200" kern="1200" dirty="0">
                <a:solidFill>
                  <a:schemeClr val="tx1"/>
                </a:solidFill>
                <a:effectLst/>
                <a:latin typeface="+mn-lt"/>
                <a:ea typeface="+mn-ea"/>
                <a:cs typeface="+mn-cs"/>
              </a:rPr>
              <a:t> and stakeholders work together, and </a:t>
            </a:r>
            <a:r>
              <a:rPr lang="en-US" dirty="0"/>
              <a:t>researchers</a:t>
            </a:r>
            <a:r>
              <a:rPr lang="en-US" sz="1200" kern="1200" dirty="0">
                <a:solidFill>
                  <a:schemeClr val="tx1"/>
                </a:solidFill>
                <a:effectLst/>
                <a:latin typeface="+mn-lt"/>
                <a:ea typeface="+mn-ea"/>
                <a:cs typeface="+mn-cs"/>
              </a:rPr>
              <a:t> understand the needs of the people and organizations affected by their studies (e.g., patients, clinicians, healthcare organizations)</a:t>
            </a:r>
            <a:r>
              <a:rPr lang="en-US" dirty="0"/>
              <a:t> </a:t>
            </a:r>
            <a:endParaRPr lang="en-US"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Stakeholder engagement impacts all aspects of PCOR projects including determining the research focus, developing and delivering the intervention, analyzing data, and sharing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coming slides, we’ll go over some examples of areas where PCORI has seen stakeholders influence the conceptualization and execution of PCOR projects</a:t>
            </a:r>
            <a:r>
              <a:rPr lang="en-US" dirty="0"/>
              <a:t>.</a:t>
            </a:r>
            <a:endParaRPr lang="en-US"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16</a:t>
            </a:fld>
            <a:endParaRPr lang="en-US" dirty="0"/>
          </a:p>
        </p:txBody>
      </p:sp>
    </p:spTree>
    <p:extLst>
      <p:ext uri="{BB962C8B-B14F-4D97-AF65-F5344CB8AC3E}">
        <p14:creationId xmlns:p14="http://schemas.microsoft.com/office/powerpoint/2010/main" val="352141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18</a:t>
            </a:fld>
            <a:endParaRPr lang="en-US" dirty="0"/>
          </a:p>
        </p:txBody>
      </p:sp>
    </p:spTree>
    <p:extLst>
      <p:ext uri="{BB962C8B-B14F-4D97-AF65-F5344CB8AC3E}">
        <p14:creationId xmlns:p14="http://schemas.microsoft.com/office/powerpoint/2010/main" val="151211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19</a:t>
            </a:fld>
            <a:endParaRPr lang="en-US" dirty="0"/>
          </a:p>
        </p:txBody>
      </p:sp>
    </p:spTree>
    <p:extLst>
      <p:ext uri="{BB962C8B-B14F-4D97-AF65-F5344CB8AC3E}">
        <p14:creationId xmlns:p14="http://schemas.microsoft.com/office/powerpoint/2010/main" val="2790698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20</a:t>
            </a:fld>
            <a:endParaRPr lang="en-US" dirty="0"/>
          </a:p>
        </p:txBody>
      </p:sp>
    </p:spTree>
    <p:extLst>
      <p:ext uri="{BB962C8B-B14F-4D97-AF65-F5344CB8AC3E}">
        <p14:creationId xmlns:p14="http://schemas.microsoft.com/office/powerpoint/2010/main" val="370664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Open Sans"/>
              </a:rPr>
              <a:t>Meaningful engagement can be challenging for both researchers and stakeholders, so it requires a commitment from </a:t>
            </a:r>
            <a:r>
              <a:rPr lang="en-US" b="1" dirty="0">
                <a:solidFill>
                  <a:schemeClr val="accent1"/>
                </a:solidFill>
                <a:latin typeface="Open Sans"/>
              </a:rPr>
              <a:t>our organization</a:t>
            </a:r>
            <a:endParaRPr lang="en-US" dirty="0">
              <a:solidFill>
                <a:srgbClr val="303030">
                  <a:lumMod val="75000"/>
                  <a:lumOff val="25000"/>
                </a:srgbClr>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Engagement is not easy, and it may be new for many researchers.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Open Sans"/>
              </a:rPr>
              <a:t>Stakeholders may also find it difficult to engage for a variety of reasons that will be discussed in more detail on the next slide.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 though stakeholder engagement is not easy, researchers and their partners have found it to be valuable and worthwhile, helping to </a:t>
            </a:r>
            <a:r>
              <a:rPr lang="en-US" dirty="0">
                <a:solidFill>
                  <a:srgbClr val="303030">
                    <a:lumMod val="75000"/>
                    <a:lumOff val="25000"/>
                  </a:srgbClr>
                </a:solidFill>
              </a:rPr>
              <a:t>solve real-world problems and making research more patient centered, relevant, and useful.</a:t>
            </a:r>
            <a:endParaRPr lang="en-US" dirty="0">
              <a:solidFill>
                <a:schemeClr val="accent1"/>
              </a:solidFill>
              <a:latin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03030">
                    <a:lumMod val="75000"/>
                    <a:lumOff val="25000"/>
                  </a:srgbClr>
                </a:solidFill>
              </a:rPr>
              <a:t>O</a:t>
            </a:r>
            <a:r>
              <a:rPr lang="en-US" dirty="0">
                <a:solidFill>
                  <a:schemeClr val="accent1"/>
                </a:solidFill>
                <a:latin typeface="Open Sans"/>
              </a:rPr>
              <a:t>rganizations must: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Open Sans"/>
              </a:rPr>
              <a:t>Understand the value of stakeholder engagement.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Open Sans"/>
              </a:rPr>
              <a:t>Plan for engagement and be intentional about it - meaningful engagement does not just happen.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Open Sans"/>
              </a:rPr>
              <a:t>Be willing to commit resources to support meaningful engagement and to build knowledge and skills among their researchers. Resources include financial resources, staffing, and time – including time to develop and sustain relationships with stakeholders.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accent1"/>
                </a:solidFill>
                <a:latin typeface="Open Sans"/>
              </a:rPr>
              <a:t>Be flexible </a:t>
            </a:r>
            <a:r>
              <a:rPr lang="en-US" b="0" dirty="0">
                <a:solidFill>
                  <a:schemeClr val="accent2">
                    <a:lumMod val="40000"/>
                    <a:lumOff val="60000"/>
                  </a:schemeClr>
                </a:solidFill>
                <a:latin typeface="Open Sans"/>
              </a:rPr>
              <a:t>with policies, rules, and systems that </a:t>
            </a:r>
            <a:r>
              <a:rPr lang="en-US" dirty="0">
                <a:solidFill>
                  <a:schemeClr val="accent2">
                    <a:lumMod val="40000"/>
                    <a:lumOff val="60000"/>
                  </a:schemeClr>
                </a:solidFill>
                <a:latin typeface="Open Sans"/>
              </a:rPr>
              <a:t>govern how research teams work together.</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22</a:t>
            </a:fld>
            <a:endParaRPr lang="en-US" dirty="0"/>
          </a:p>
        </p:txBody>
      </p:sp>
    </p:spTree>
    <p:extLst>
      <p:ext uri="{BB962C8B-B14F-4D97-AF65-F5344CB8AC3E}">
        <p14:creationId xmlns:p14="http://schemas.microsoft.com/office/powerpoint/2010/main" val="81798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and their organizations must work together to identify and address barriers to stakeholder engagement. This is essential for meaningful engagement to be successful.</a:t>
            </a:r>
          </a:p>
          <a:p>
            <a:endParaRPr lang="en-US" dirty="0">
              <a:solidFill>
                <a:schemeClr val="accent1"/>
              </a:solidFill>
              <a:latin typeface="Open Sans"/>
            </a:endParaRPr>
          </a:p>
          <a:p>
            <a:r>
              <a:rPr lang="en-US" dirty="0">
                <a:solidFill>
                  <a:schemeClr val="accent1"/>
                </a:solidFill>
                <a:latin typeface="Open Sans"/>
              </a:rPr>
              <a:t>Stakeholders face: </a:t>
            </a:r>
          </a:p>
          <a:p>
            <a:pPr marL="171450" indent="-171450">
              <a:buFont typeface="Arial" panose="020B0604020202020204" pitchFamily="34" charset="0"/>
              <a:buChar char="•"/>
            </a:pPr>
            <a:r>
              <a:rPr lang="en-US" b="1" dirty="0">
                <a:solidFill>
                  <a:schemeClr val="accent1"/>
                </a:solidFill>
                <a:latin typeface="Open Sans"/>
              </a:rPr>
              <a:t>Accessibility </a:t>
            </a:r>
            <a:r>
              <a:rPr lang="en-US" b="1" dirty="0"/>
              <a:t>challenges:</a:t>
            </a:r>
            <a:endParaRPr lang="en-US" b="0" dirty="0"/>
          </a:p>
          <a:p>
            <a:pPr marL="628650" lvl="1" indent="-171450">
              <a:buFont typeface="Arial" panose="020B0604020202020204" pitchFamily="34" charset="0"/>
              <a:buChar char="•"/>
            </a:pPr>
            <a:r>
              <a:rPr lang="en-US" b="1" dirty="0"/>
              <a:t>Health problems or physical limitations </a:t>
            </a:r>
            <a:r>
              <a:rPr lang="en-US" dirty="0"/>
              <a:t>caused by the condition being studied for the stakeholder or the person they are caring for</a:t>
            </a:r>
          </a:p>
          <a:p>
            <a:pPr marL="628650" lvl="1" indent="-171450">
              <a:buFont typeface="Arial" panose="020B0604020202020204" pitchFamily="34" charset="0"/>
              <a:buChar char="•"/>
            </a:pPr>
            <a:r>
              <a:rPr lang="en-US" b="1" dirty="0"/>
              <a:t>Limited access </a:t>
            </a:r>
            <a:r>
              <a:rPr lang="en-US" dirty="0"/>
              <a:t>to meeting locations due to limited transportation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Limited fluency </a:t>
            </a:r>
            <a:r>
              <a:rPr lang="en-US" dirty="0"/>
              <a:t>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Limited time </a:t>
            </a:r>
            <a:r>
              <a:rPr lang="en-US" dirty="0"/>
              <a:t>to attend meetings or other study-related activities due to work, childcare, or other commitments</a:t>
            </a:r>
            <a:endParaRPr lang="en-US" b="1" dirty="0"/>
          </a:p>
          <a:p>
            <a:pPr marL="171450" lvl="0" indent="-171450">
              <a:buFont typeface="Arial" panose="020B0604020202020204" pitchFamily="34" charset="0"/>
              <a:buChar char="•"/>
            </a:pPr>
            <a:r>
              <a:rPr lang="en-US" b="1" dirty="0"/>
              <a:t>Limited finances </a:t>
            </a:r>
            <a:r>
              <a:rPr lang="en-US" dirty="0"/>
              <a:t>to pay for transportation to meetings and other study events, internet connection, parking, or childcare</a:t>
            </a:r>
          </a:p>
          <a:p>
            <a:pPr marL="171450" lvl="0" indent="-171450">
              <a:buFont typeface="Arial" panose="020B0604020202020204" pitchFamily="34" charset="0"/>
              <a:buChar char="•"/>
            </a:pPr>
            <a:r>
              <a:rPr lang="en-US" b="1" dirty="0"/>
              <a:t>Lack of familiarity with research</a:t>
            </a:r>
            <a:r>
              <a:rPr lang="en-US" dirty="0"/>
              <a:t> concepts or terms </a:t>
            </a:r>
          </a:p>
          <a:p>
            <a:pPr marL="171450" lvl="0" indent="-171450">
              <a:buFont typeface="Arial" panose="020B0604020202020204" pitchFamily="34" charset="0"/>
              <a:buChar char="•"/>
            </a:pPr>
            <a:r>
              <a:rPr lang="en-US" b="1" dirty="0"/>
              <a:t>Concerns over confidentiality or privacy</a:t>
            </a:r>
            <a:r>
              <a:rPr lang="en-US" dirty="0"/>
              <a:t> such as how their individual healthcare experiences will be protected </a:t>
            </a:r>
          </a:p>
          <a:p>
            <a:pPr marL="171450" lvl="0" indent="-171450">
              <a:buFont typeface="Arial" panose="020B0604020202020204" pitchFamily="34" charset="0"/>
              <a:buChar char="•"/>
            </a:pPr>
            <a:r>
              <a:rPr lang="en-US" b="1" dirty="0"/>
              <a:t>Overwhelming demands from institutions</a:t>
            </a:r>
            <a:r>
              <a:rPr lang="en-US" dirty="0"/>
              <a:t> such as institutional training or certifications that may feel burdensome to stakeholders.</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23</a:t>
            </a:fld>
            <a:endParaRPr lang="en-US" dirty="0"/>
          </a:p>
        </p:txBody>
      </p:sp>
    </p:spTree>
    <p:extLst>
      <p:ext uri="{BB962C8B-B14F-4D97-AF65-F5344CB8AC3E}">
        <p14:creationId xmlns:p14="http://schemas.microsoft.com/office/powerpoint/2010/main" val="61436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provides guidance about to use the deck. Please remove it before presenting.</a:t>
            </a:r>
          </a:p>
          <a:p>
            <a:pPr marL="171450" indent="-171450">
              <a:buFont typeface="Arial" panose="020B0604020202020204" pitchFamily="34" charset="0"/>
              <a:buChar char="•"/>
            </a:pPr>
            <a:r>
              <a:rPr lang="en-US" dirty="0"/>
              <a:t>Once you delete this slide and the previous one, the slide numbers will automatically start at 1. </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2804937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kern="1200" dirty="0">
                <a:solidFill>
                  <a:schemeClr val="tx1"/>
                </a:solidFill>
                <a:effectLst/>
                <a:latin typeface="+mn-lt"/>
                <a:ea typeface="+mn-ea"/>
                <a:cs typeface="+mn-cs"/>
              </a:rPr>
              <a:t>Because PCOR with multi-stakeholder engagement is a new way of doing CER for many teams, they need support to gain the knowledge and skills to effectively engage stakeholder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Organizations can help identify and remove barriers to stakeholder engagement.</a:t>
            </a:r>
          </a:p>
          <a:p>
            <a:pPr marL="171450" indent="-171450">
              <a:buFont typeface="Arial" panose="020B0604020202020204" pitchFamily="34" charset="0"/>
              <a:buChar char="•"/>
            </a:pPr>
            <a:r>
              <a:rPr lang="en-US" dirty="0">
                <a:solidFill>
                  <a:schemeClr val="accent1"/>
                </a:solidFill>
                <a:latin typeface="Open Sans"/>
              </a:rPr>
              <a:t>Organizations can support researchers by providing…</a:t>
            </a:r>
          </a:p>
          <a:p>
            <a:pPr marL="628650" lvl="1" indent="-171450">
              <a:buFont typeface="Arial" panose="020B0604020202020204" pitchFamily="34" charset="0"/>
              <a:buChar char="•"/>
            </a:pPr>
            <a:r>
              <a:rPr lang="en-US" dirty="0">
                <a:solidFill>
                  <a:srgbClr val="404040"/>
                </a:solidFill>
                <a:latin typeface="Open Sans"/>
              </a:rPr>
              <a:t>Opportunities to participate in trainings to prepare research teams to partner with stakeholders who bring new and different experiences and perspectives.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04040"/>
                </a:solidFill>
                <a:latin typeface="Open Sans"/>
              </a:rPr>
              <a:t>Other resources, including additional personnel, money, or time to conduct the research in partnership with stakeholders. </a:t>
            </a:r>
          </a:p>
          <a:p>
            <a:pPr marL="628650" lvl="1" indent="-171450">
              <a:buFont typeface="Arial" panose="020B0604020202020204" pitchFamily="34" charset="0"/>
              <a:buChar char="•"/>
            </a:pPr>
            <a:r>
              <a:rPr lang="en-US" sz="1000" b="0" i="0" u="none" kern="1200" dirty="0">
                <a:solidFill>
                  <a:schemeClr val="tx1"/>
                </a:solidFill>
                <a:effectLst/>
                <a:latin typeface="+mn-lt"/>
                <a:ea typeface="+mn-ea"/>
                <a:cs typeface="+mn-cs"/>
              </a:rPr>
              <a:t>Supportive and flexible policies that recognize stakeholders as equal members of the research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kern="1200" dirty="0">
                <a:solidFill>
                  <a:schemeClr val="tx1"/>
                </a:solidFill>
                <a:effectLst/>
                <a:latin typeface="+mn-lt"/>
                <a:ea typeface="+mn-ea"/>
                <a:cs typeface="+mn-cs"/>
              </a:rPr>
              <a:t>Let’s talk about these in more detail.</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24</a:t>
            </a:fld>
            <a:endParaRPr lang="en-US" dirty="0"/>
          </a:p>
        </p:txBody>
      </p:sp>
    </p:spTree>
    <p:extLst>
      <p:ext uri="{BB962C8B-B14F-4D97-AF65-F5344CB8AC3E}">
        <p14:creationId xmlns:p14="http://schemas.microsoft.com/office/powerpoint/2010/main" val="241619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Through videos, PDFs, and five interactive self-paced e-learning modules, Research Fundamentals helps users learn about the health research process and become involved in patient-centered outcomes research</a:t>
            </a:r>
          </a:p>
          <a:p>
            <a:pPr marL="171450" indent="-171450">
              <a:buFont typeface="Arial" panose="020B0604020202020204" pitchFamily="34" charset="0"/>
              <a:buChar char="•"/>
            </a:pPr>
            <a:r>
              <a:rPr lang="en-US" dirty="0"/>
              <a:t>Each of the five self-paced modules addresses a phase of the research study – from developing research questions to understanding and sharing research findings.</a:t>
            </a:r>
          </a:p>
          <a:p>
            <a:pPr marL="171450" indent="-171450">
              <a:buFont typeface="Arial" panose="020B0604020202020204" pitchFamily="34" charset="0"/>
              <a:buChar char="•"/>
            </a:pPr>
            <a:r>
              <a:rPr lang="en-US" dirty="0"/>
              <a:t>The training also includes a plain language glossary with more than 60 research terms.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2634138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Researchers may find that they need </a:t>
            </a:r>
            <a:r>
              <a:rPr lang="en-US" b="1" dirty="0"/>
              <a:t>new skills and knowledge </a:t>
            </a:r>
            <a:r>
              <a:rPr lang="en-US" dirty="0"/>
              <a:t>to meaningfully engage with stakeholders in research. </a:t>
            </a:r>
          </a:p>
          <a:p>
            <a:pPr marL="171450" indent="-171450">
              <a:buFont typeface="Arial" panose="020B0604020202020204" pitchFamily="34" charset="0"/>
              <a:buChar char="•"/>
            </a:pPr>
            <a:r>
              <a:rPr lang="en-US" dirty="0"/>
              <a:t>They will need to be able to dedicate time to developing the knowledge and skills.</a:t>
            </a:r>
          </a:p>
          <a:p>
            <a:pPr marL="171450" indent="-171450">
              <a:buFont typeface="Arial" panose="020B0604020202020204" pitchFamily="34" charset="0"/>
              <a:buChar char="•"/>
            </a:pPr>
            <a:r>
              <a:rPr lang="en-US" dirty="0"/>
              <a:t>Organizations can support their research team by providing opportunities to participate in trainings. </a:t>
            </a:r>
          </a:p>
          <a:p>
            <a:pPr marL="171450" indent="-171450">
              <a:buFont typeface="Arial" panose="020B0604020202020204" pitchFamily="34" charset="0"/>
              <a:buChar char="•"/>
            </a:pPr>
            <a:r>
              <a:rPr lang="en-US" dirty="0"/>
              <a:t>PCORI developed a website to help researchers and stakeholders develop skills to work together. </a:t>
            </a:r>
          </a:p>
          <a:p>
            <a:pPr marL="171450" indent="-171450">
              <a:buFont typeface="Arial" panose="020B0604020202020204" pitchFamily="34" charset="0"/>
              <a:buChar char="•"/>
            </a:pPr>
            <a:r>
              <a:rPr lang="en-US" dirty="0"/>
              <a:t>These skills include being able to: </a:t>
            </a:r>
          </a:p>
          <a:p>
            <a:pPr marL="628650" lvl="1" indent="-171450">
              <a:buFont typeface="Arial" panose="020B0604020202020204" pitchFamily="34" charset="0"/>
              <a:buChar char="•"/>
            </a:pPr>
            <a:r>
              <a:rPr lang="en-US" b="1" dirty="0"/>
              <a:t>Prepare stakeholders </a:t>
            </a:r>
            <a:r>
              <a:rPr lang="en-US" dirty="0"/>
              <a:t>to contribute to the study, including onboarding and training them</a:t>
            </a:r>
          </a:p>
          <a:p>
            <a:pPr marL="628650" lvl="1" indent="-171450">
              <a:buFont typeface="Arial" panose="020B0604020202020204" pitchFamily="34" charset="0"/>
              <a:buChar char="•"/>
            </a:pPr>
            <a:r>
              <a:rPr lang="en-US" b="1" dirty="0"/>
              <a:t>Communicate </a:t>
            </a:r>
            <a:r>
              <a:rPr lang="en-US" b="0" dirty="0"/>
              <a:t>openly and honestly to build trust. This includes communicating study information, as well as </a:t>
            </a:r>
            <a:r>
              <a:rPr lang="en-US" dirty="0"/>
              <a:t>discussing intentions, interests, and needs with stakeholders.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Keep an open mind, </a:t>
            </a:r>
            <a:r>
              <a:rPr lang="en-US" dirty="0"/>
              <a:t>and recognize that different perspectives may be helpful, for example, by offering insight into the study population to help with recruitment, and </a:t>
            </a:r>
            <a:r>
              <a:rPr lang="en-US" b="1" dirty="0"/>
              <a:t>manage differing viewpoints and interests</a:t>
            </a:r>
            <a:r>
              <a:rPr lang="en-US" b="0" dirty="0"/>
              <a:t>, for example balancing scientific rigor while </a:t>
            </a:r>
            <a:r>
              <a:rPr lang="en-US" dirty="0"/>
              <a:t>being responsive to input and feedback from stakeholders.</a:t>
            </a:r>
          </a:p>
          <a:p>
            <a:pPr marL="628650" lvl="1" indent="-171450">
              <a:buFont typeface="Arial" panose="020B0604020202020204" pitchFamily="34" charset="0"/>
              <a:buChar char="•"/>
            </a:pPr>
            <a:r>
              <a:rPr lang="en-US" b="1" dirty="0"/>
              <a:t>Facilitate productive disagreement </a:t>
            </a:r>
            <a:r>
              <a:rPr lang="en-US" dirty="0"/>
              <a:t>to allow the team to work together to find effective solutions</a:t>
            </a:r>
          </a:p>
          <a:p>
            <a:pPr marL="628650" lvl="1" indent="-171450">
              <a:buFont typeface="Arial" panose="020B0604020202020204" pitchFamily="34" charset="0"/>
              <a:buChar char="•"/>
            </a:pPr>
            <a:r>
              <a:rPr lang="en-US" b="1" dirty="0"/>
              <a:t>Share decision making</a:t>
            </a:r>
            <a:r>
              <a:rPr lang="en-US" dirty="0"/>
              <a:t> with stakeholders who may lack the credentials and experience of academic and medical professional, but bring lived experiences.</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26</a:t>
            </a:fld>
            <a:endParaRPr lang="en-US" dirty="0"/>
          </a:p>
        </p:txBody>
      </p:sp>
    </p:spTree>
    <p:extLst>
      <p:ext uri="{BB962C8B-B14F-4D97-AF65-F5344CB8AC3E}">
        <p14:creationId xmlns:p14="http://schemas.microsoft.com/office/powerpoint/2010/main" val="4272032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Organizations may also need to provide additional support to research teams in the form of personnel, money, and time to help them </a:t>
            </a:r>
            <a:r>
              <a:rPr lang="en-US" sz="2200" b="0" dirty="0">
                <a:solidFill>
                  <a:schemeClr val="accent2">
                    <a:lumMod val="40000"/>
                    <a:lumOff val="60000"/>
                  </a:schemeClr>
                </a:solidFill>
              </a:rPr>
              <a:t>engage with </a:t>
            </a:r>
            <a:r>
              <a:rPr lang="en-US" sz="2200" dirty="0">
                <a:solidFill>
                  <a:schemeClr val="accent2">
                    <a:lumMod val="40000"/>
                    <a:lumOff val="60000"/>
                  </a:schemeClr>
                </a:solidFill>
              </a:rPr>
              <a:t>stakeholders. Research teams will need to:</a:t>
            </a:r>
          </a:p>
          <a:p>
            <a:pPr marL="800100" lvl="1" indent="-342900">
              <a:buFont typeface="Arial" panose="020B0604020202020204" pitchFamily="34" charset="0"/>
              <a:buChar char="•"/>
            </a:pPr>
            <a:r>
              <a:rPr lang="en-US" sz="2200" dirty="0">
                <a:solidFill>
                  <a:schemeClr val="tx1"/>
                </a:solidFill>
              </a:rPr>
              <a:t>Develop relationships with partner organizations and stakeholders in the community</a:t>
            </a:r>
          </a:p>
          <a:p>
            <a:pPr marL="800100" lvl="1" indent="-342900">
              <a:buFont typeface="Arial" panose="020B0604020202020204" pitchFamily="34" charset="0"/>
              <a:buChar char="•"/>
            </a:pPr>
            <a:r>
              <a:rPr lang="en-US" sz="2200" dirty="0">
                <a:solidFill>
                  <a:schemeClr val="tx1"/>
                </a:solidFill>
              </a:rPr>
              <a:t>Support and communicate with stakeholders (e.g., hire an engagement coordinator)</a:t>
            </a:r>
          </a:p>
          <a:p>
            <a:pPr marL="800100" lvl="1" indent="-342900">
              <a:buFont typeface="Arial" panose="020B0604020202020204" pitchFamily="34" charset="0"/>
              <a:buChar char="•"/>
            </a:pPr>
            <a:r>
              <a:rPr lang="en-US" sz="2200" dirty="0">
                <a:solidFill>
                  <a:schemeClr val="tx1"/>
                </a:solidFill>
              </a:rPr>
              <a:t>Train stakeholders to </a:t>
            </a:r>
            <a:r>
              <a:rPr lang="en-US" sz="2200" dirty="0">
                <a:solidFill>
                  <a:schemeClr val="accent2">
                    <a:lumMod val="40000"/>
                    <a:lumOff val="60000"/>
                  </a:schemeClr>
                </a:solidFill>
              </a:rPr>
              <a:t>access and use technology and systems, for example t</a:t>
            </a:r>
            <a:r>
              <a:rPr lang="en-US" sz="2200" dirty="0">
                <a:solidFill>
                  <a:schemeClr val="tx1"/>
                </a:solidFill>
              </a:rPr>
              <a:t>raining in any software that will be used on the project (e.g., SPSS, STATA, NVivo, videoconferencing)</a:t>
            </a:r>
            <a:endParaRPr lang="en-US" sz="2200" dirty="0">
              <a:solidFill>
                <a:schemeClr val="accent2">
                  <a:lumMod val="40000"/>
                  <a:lumOff val="60000"/>
                </a:schemeClr>
              </a:solidFill>
            </a:endParaRPr>
          </a:p>
          <a:p>
            <a:pPr marL="800100" lvl="1" indent="-342900">
              <a:buFont typeface="Arial" panose="020B0604020202020204" pitchFamily="34" charset="0"/>
              <a:buChar char="•"/>
            </a:pPr>
            <a:r>
              <a:rPr lang="en-US" sz="2200" dirty="0">
                <a:solidFill>
                  <a:schemeClr val="tx1"/>
                </a:solidFill>
              </a:rPr>
              <a:t>Sustain engagement of stakeholders during and after the study</a:t>
            </a:r>
            <a:endParaRPr lang="en-US" dirty="0"/>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27</a:t>
            </a:fld>
            <a:endParaRPr lang="en-US" dirty="0"/>
          </a:p>
        </p:txBody>
      </p:sp>
    </p:spTree>
    <p:extLst>
      <p:ext uri="{BB962C8B-B14F-4D97-AF65-F5344CB8AC3E}">
        <p14:creationId xmlns:p14="http://schemas.microsoft.com/office/powerpoint/2010/main" val="329454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Organizations may need to adjust policies and systems to help the research team engage stakeholders. </a:t>
            </a:r>
            <a:endParaRPr lang="en-US" sz="2200" dirty="0">
              <a:solidFill>
                <a:srgbClr val="FF0000"/>
              </a:solidFill>
            </a:endParaRPr>
          </a:p>
          <a:p>
            <a:pPr marL="342900" indent="-342900">
              <a:buFont typeface="Arial" panose="020B0604020202020204" pitchFamily="34" charset="0"/>
              <a:buChar char="•"/>
            </a:pPr>
            <a:r>
              <a:rPr lang="en-US" sz="2200" b="1" dirty="0">
                <a:solidFill>
                  <a:schemeClr val="tx1"/>
                </a:solidFill>
              </a:rPr>
              <a:t>Policies and rules </a:t>
            </a:r>
            <a:r>
              <a:rPr lang="en-US" sz="2200" dirty="0">
                <a:solidFill>
                  <a:schemeClr val="tx1"/>
                </a:solidFill>
              </a:rPr>
              <a:t>should allow stakeholders to…</a:t>
            </a:r>
          </a:p>
          <a:p>
            <a:pPr marL="800100" lvl="1" indent="-342900">
              <a:buFont typeface="Arial" panose="020B0604020202020204" pitchFamily="34" charset="0"/>
              <a:buChar char="•"/>
            </a:pPr>
            <a:r>
              <a:rPr lang="en-US" sz="2200" dirty="0">
                <a:solidFill>
                  <a:schemeClr val="tx1"/>
                </a:solidFill>
              </a:rPr>
              <a:t>Access the organization’s resources including facilities, software, and files as needed to participate as equal members of the research team. For example, stakeholders may need…</a:t>
            </a:r>
          </a:p>
          <a:p>
            <a:pPr marL="1257300" lvl="2" indent="-342900">
              <a:buFont typeface="Arial" panose="020B0604020202020204" pitchFamily="34" charset="0"/>
              <a:buChar char="•"/>
            </a:pPr>
            <a:r>
              <a:rPr lang="en-US" sz="1200" b="0" i="0" kern="1200" dirty="0">
                <a:solidFill>
                  <a:schemeClr val="tx1"/>
                </a:solidFill>
                <a:effectLst/>
                <a:latin typeface="+mn-lt"/>
                <a:ea typeface="+mn-ea"/>
                <a:cs typeface="+mn-cs"/>
              </a:rPr>
              <a:t>The ability to use the organization’s resources such as reserving meeting space for team events, using the organization’s videoconferencing services, or accessing electronic files stored by the organization</a:t>
            </a:r>
          </a:p>
          <a:p>
            <a:pPr marL="1257300" lvl="2" indent="-342900">
              <a:buFont typeface="Arial" panose="020B0604020202020204" pitchFamily="34" charset="0"/>
              <a:buChar char="•"/>
            </a:pPr>
            <a:r>
              <a:rPr lang="en-US" sz="2200" dirty="0">
                <a:solidFill>
                  <a:schemeClr val="tx1"/>
                </a:solidFill>
              </a:rPr>
              <a:t>Access to meeting locations if they have physical limitations, or any other accommodations, such as videoconferencing, which may be needed to support full participation</a:t>
            </a:r>
          </a:p>
          <a:p>
            <a:pPr marL="1257300" lvl="2" indent="-342900">
              <a:buFont typeface="Arial" panose="020B0604020202020204" pitchFamily="34" charset="0"/>
              <a:buChar char="•"/>
            </a:pPr>
            <a:r>
              <a:rPr lang="en-US" sz="2200" dirty="0">
                <a:solidFill>
                  <a:schemeClr val="tx1"/>
                </a:solidFill>
              </a:rPr>
              <a:t>Access to technology to participate in team events, such as a loaner tablet with videoconferencing software</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chemeClr val="tx1"/>
                </a:solidFill>
              </a:rPr>
              <a:t>Access to all appropriate files, the ability to navigate online file storage, and an understanding of security requirements</a:t>
            </a:r>
          </a:p>
          <a:p>
            <a:pPr marL="800100" lvl="1" indent="-342900">
              <a:buFont typeface="Arial" panose="020B0604020202020204" pitchFamily="34" charset="0"/>
              <a:buChar char="•"/>
            </a:pPr>
            <a:r>
              <a:rPr lang="en-US" sz="2200" dirty="0">
                <a:solidFill>
                  <a:schemeClr val="tx1"/>
                </a:solidFill>
              </a:rPr>
              <a:t>Receive compensation from the organization for their time and expertise. This may include…</a:t>
            </a:r>
          </a:p>
          <a:p>
            <a:pPr marL="1257300" lvl="2" indent="-342900">
              <a:buFont typeface="Arial" panose="020B0604020202020204" pitchFamily="34" charset="0"/>
              <a:buChar char="•"/>
            </a:pPr>
            <a:r>
              <a:rPr lang="en-US" sz="2400" b="0" i="0" kern="1200" dirty="0">
                <a:solidFill>
                  <a:schemeClr val="tx1"/>
                </a:solidFill>
                <a:effectLst/>
                <a:latin typeface="+mn-lt"/>
                <a:ea typeface="+mn-ea"/>
                <a:cs typeface="+mn-cs"/>
              </a:rPr>
              <a:t>Payments to individuals who are not on the organization’s payroll, including providing checks as opposed to direct deposit for those stakeholders who do not want to provide their bank account information or do not have an account.</a:t>
            </a:r>
          </a:p>
          <a:p>
            <a:pPr marL="800100" lvl="1" indent="-342900">
              <a:buFont typeface="Arial" panose="020B0604020202020204" pitchFamily="34" charset="0"/>
              <a:buChar char="•"/>
            </a:pPr>
            <a:r>
              <a:rPr lang="en-US" sz="2200" dirty="0">
                <a:solidFill>
                  <a:schemeClr val="tx1"/>
                </a:solidFill>
              </a:rPr>
              <a:t>Be reimbursed for study-related expenses. This may include…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Reimbursements to non-employees for parking, travel, childcare, conference registration, and other study-related expenses.</a:t>
            </a:r>
            <a:endParaRPr lang="en-US" sz="2200" dirty="0">
              <a:solidFill>
                <a:schemeClr val="tx1"/>
              </a:solidFill>
            </a:endParaRPr>
          </a:p>
          <a:p>
            <a:pPr marL="800100" lvl="1" indent="-342900">
              <a:buFont typeface="Arial" panose="020B0604020202020204" pitchFamily="34" charset="0"/>
              <a:buChar char="•"/>
            </a:pPr>
            <a:r>
              <a:rPr lang="en-US" sz="2200" dirty="0">
                <a:solidFill>
                  <a:schemeClr val="tx1"/>
                </a:solidFill>
              </a:rPr>
              <a:t>Feel confident that their experiences and perspectives will remain confidential</a:t>
            </a:r>
          </a:p>
          <a:p>
            <a:pPr marL="800100" lvl="1" indent="-342900">
              <a:buFont typeface="Arial" panose="020B0604020202020204" pitchFamily="34" charset="0"/>
              <a:buChar char="•"/>
            </a:pPr>
            <a:r>
              <a:rPr lang="en-US" sz="2200" dirty="0">
                <a:solidFill>
                  <a:schemeClr val="tx1"/>
                </a:solidFill>
              </a:rPr>
              <a:t>Be recognized as members of the research team by Institutional Review Boards (IRBs)</a:t>
            </a:r>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28</a:t>
            </a:fld>
            <a:endParaRPr lang="en-US" dirty="0"/>
          </a:p>
        </p:txBody>
      </p:sp>
    </p:spTree>
    <p:extLst>
      <p:ext uri="{BB962C8B-B14F-4D97-AF65-F5344CB8AC3E}">
        <p14:creationId xmlns:p14="http://schemas.microsoft.com/office/powerpoint/2010/main" val="73781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29</a:t>
            </a:fld>
            <a:endParaRPr lang="en-US" dirty="0"/>
          </a:p>
        </p:txBody>
      </p:sp>
    </p:spTree>
    <p:extLst>
      <p:ext uri="{BB962C8B-B14F-4D97-AF65-F5344CB8AC3E}">
        <p14:creationId xmlns:p14="http://schemas.microsoft.com/office/powerpoint/2010/main" val="199585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31</a:t>
            </a:fld>
            <a:endParaRPr lang="en-US" dirty="0"/>
          </a:p>
        </p:txBody>
      </p:sp>
    </p:spTree>
    <p:extLst>
      <p:ext uri="{BB962C8B-B14F-4D97-AF65-F5344CB8AC3E}">
        <p14:creationId xmlns:p14="http://schemas.microsoft.com/office/powerpoint/2010/main" val="300932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32</a:t>
            </a:fld>
            <a:endParaRPr lang="en-US" dirty="0"/>
          </a:p>
        </p:txBody>
      </p:sp>
    </p:spTree>
    <p:extLst>
      <p:ext uri="{BB962C8B-B14F-4D97-AF65-F5344CB8AC3E}">
        <p14:creationId xmlns:p14="http://schemas.microsoft.com/office/powerpoint/2010/main" val="16721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33</a:t>
            </a:fld>
            <a:endParaRPr lang="en-US" dirty="0"/>
          </a:p>
        </p:txBody>
      </p:sp>
    </p:spTree>
    <p:extLst>
      <p:ext uri="{BB962C8B-B14F-4D97-AF65-F5344CB8AC3E}">
        <p14:creationId xmlns:p14="http://schemas.microsoft.com/office/powerpoint/2010/main" val="195970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403068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Through multi-stakeholder engagement, comparative clinical effectiveness research becomes patient-centered outcomes research (PCOR). </a:t>
            </a:r>
          </a:p>
          <a:p>
            <a:pPr marL="171450" lvl="0" indent="-171450">
              <a:buFont typeface="Arial" panose="020B0604020202020204" pitchFamily="34" charset="0"/>
              <a:buChar char="•"/>
            </a:pPr>
            <a:r>
              <a:rPr lang="en-US" dirty="0"/>
              <a:t>For PCOR to be truly patient centered and reflect the expressed needs, preferences, and values of patients, families, and other stakeholders, researchers must engage them in planning, designing, conducting, analyzing, and disseminating their research. </a:t>
            </a:r>
          </a:p>
        </p:txBody>
      </p:sp>
      <p:sp>
        <p:nvSpPr>
          <p:cNvPr id="4" name="Slide Number Placeholder 3"/>
          <p:cNvSpPr>
            <a:spLocks noGrp="1"/>
          </p:cNvSpPr>
          <p:nvPr>
            <p:ph type="sldNum" sz="quarter" idx="5"/>
          </p:nvPr>
        </p:nvSpPr>
        <p:spPr/>
        <p:txBody>
          <a:bodyPr/>
          <a:lstStyle/>
          <a:p>
            <a:fld id="{A3F167F0-0840-1348-BFE4-C6298BBC0698}" type="slidenum">
              <a:rPr lang="en-US" smtClean="0"/>
              <a:t>5</a:t>
            </a:fld>
            <a:endParaRPr lang="en-US" dirty="0"/>
          </a:p>
        </p:txBody>
      </p:sp>
    </p:spTree>
    <p:extLst>
      <p:ext uri="{BB962C8B-B14F-4D97-AF65-F5344CB8AC3E}">
        <p14:creationId xmlns:p14="http://schemas.microsoft.com/office/powerpoint/2010/main" val="186748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central characteristic of PCOR is multi-stakeholder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Engaging patients and other health care stakeholders as partners in planning, conducting, and disseminating research is a promising way to improve clinical decision making and outcomes.</a:t>
            </a:r>
          </a:p>
          <a:p>
            <a:pPr marL="171450" indent="-171450">
              <a:buFont typeface="Arial" panose="020B0604020202020204" pitchFamily="34" charset="0"/>
              <a:buChar char="•"/>
            </a:pPr>
            <a:r>
              <a:rPr lang="en-US" dirty="0"/>
              <a:t>Engaging one or more stakeholders as equal partners in the planning, designing, conducting, analyzing, and disseminating of the research is different than including patients or other stakeholders in the research as “subjects” of interviews or observations, for example. </a:t>
            </a:r>
          </a:p>
          <a:p>
            <a:pPr marL="171450" indent="-171450">
              <a:buFont typeface="Arial" panose="020B0604020202020204" pitchFamily="34" charset="0"/>
              <a:buChar char="•"/>
            </a:pPr>
            <a:r>
              <a:rPr lang="en-US" dirty="0"/>
              <a:t>The Patient-Centered Outcomes Research Institute or PCORI has developed principles of engagement to guide research teams in how the engage with stakeholders:</a:t>
            </a:r>
          </a:p>
          <a:p>
            <a:pPr marL="628650" lvl="1"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Reciprocal Relationships</a:t>
            </a:r>
            <a:r>
              <a:rPr lang="en-US" sz="1800" dirty="0">
                <a:effectLst/>
                <a:latin typeface="Calibri" panose="020F0502020204030204" pitchFamily="34" charset="0"/>
                <a:ea typeface="Calibri" panose="020F0502020204030204" pitchFamily="34" charset="0"/>
                <a:cs typeface="Arial" panose="020B0604020202020204" pitchFamily="34" charset="0"/>
              </a:rPr>
              <a:t>. Stakeholders and researchers decide together how decisions will be made. Team member roles in decision-making are clearly defined.  </a:t>
            </a:r>
          </a:p>
          <a:p>
            <a:pPr marL="628650" lvl="1"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Co-Learning</a:t>
            </a:r>
            <a:r>
              <a:rPr lang="en-US" sz="1800" dirty="0">
                <a:effectLst/>
                <a:latin typeface="Calibri" panose="020F0502020204030204" pitchFamily="34" charset="0"/>
                <a:ea typeface="Calibri" panose="020F0502020204030204" pitchFamily="34" charset="0"/>
                <a:cs typeface="Arial" panose="020B0604020202020204" pitchFamily="34" charset="0"/>
              </a:rPr>
              <a:t>. Researchers and stakeholders learn from each other. Researchers help stakeholders learn about the research process. Stakeholders share their ideas, knowledge, and experiences. </a:t>
            </a:r>
          </a:p>
          <a:p>
            <a:pPr marL="628650" lvl="1"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Partnerships</a:t>
            </a:r>
            <a:r>
              <a:rPr lang="en-US" sz="1800" dirty="0">
                <a:effectLst/>
                <a:latin typeface="Calibri" panose="020F0502020204030204" pitchFamily="34" charset="0"/>
                <a:ea typeface="Calibri" panose="020F0502020204030204" pitchFamily="34" charset="0"/>
                <a:cs typeface="Arial" panose="020B0604020202020204" pitchFamily="34" charset="0"/>
              </a:rPr>
              <a:t>. Developing partnerships starts with valuing and respecting others. Stakeholders receive reasonable requests and payment for their time. Stakeholders’ diversity and cultural differences are respected and valued. </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Transparency-Honesty-Trust</a:t>
            </a:r>
            <a:r>
              <a:rPr lang="en-US" sz="1800" dirty="0">
                <a:effectLst/>
                <a:latin typeface="Calibri" panose="020F0502020204030204" pitchFamily="34" charset="0"/>
                <a:ea typeface="Calibri" panose="020F0502020204030204" pitchFamily="34" charset="0"/>
                <a:cs typeface="Arial" panose="020B0604020202020204" pitchFamily="34" charset="0"/>
              </a:rPr>
              <a:t>. Transparency is sharing information and making decisions together. Honesty and trust result from open and respectful communication.</a:t>
            </a:r>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195558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can engage many different types of stakeholders as full and equal partners. </a:t>
            </a:r>
          </a:p>
        </p:txBody>
      </p:sp>
      <p:sp>
        <p:nvSpPr>
          <p:cNvPr id="4" name="Slide Number Placeholder 3"/>
          <p:cNvSpPr>
            <a:spLocks noGrp="1"/>
          </p:cNvSpPr>
          <p:nvPr>
            <p:ph type="sldNum" sz="quarter" idx="5"/>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116651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can engage many different types of stakeholders as full and equal partners. </a:t>
            </a:r>
          </a:p>
        </p:txBody>
      </p:sp>
      <p:sp>
        <p:nvSpPr>
          <p:cNvPr id="4" name="Slide Number Placeholder 3"/>
          <p:cNvSpPr>
            <a:spLocks noGrp="1"/>
          </p:cNvSpPr>
          <p:nvPr>
            <p:ph type="sldNum" sz="quarter" idx="5"/>
          </p:nvPr>
        </p:nvSpPr>
        <p:spPr/>
        <p:txBody>
          <a:bodyPr/>
          <a:lstStyle/>
          <a:p>
            <a:fld id="{A3F167F0-0840-1348-BFE4-C6298BBC0698}" type="slidenum">
              <a:rPr lang="en-US" smtClean="0"/>
              <a:t>8</a:t>
            </a:fld>
            <a:endParaRPr lang="en-US" dirty="0"/>
          </a:p>
        </p:txBody>
      </p:sp>
    </p:spTree>
    <p:extLst>
      <p:ext uri="{BB962C8B-B14F-4D97-AF65-F5344CB8AC3E}">
        <p14:creationId xmlns:p14="http://schemas.microsoft.com/office/powerpoint/2010/main" val="40522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Engagement of stakeholders can take different forms, each with a different relationship to study information and distinct degrees of decision-making authority. These forms sit on a continuum, ranging from input to shared leadership. </a:t>
            </a:r>
          </a:p>
          <a:p>
            <a:pPr algn="l"/>
            <a:endParaRPr lang="en-US" sz="1200" b="0" i="0" u="none" strike="noStrike" baseline="0" dirty="0">
              <a:solidFill>
                <a:srgbClr val="000000"/>
              </a:solidFill>
              <a:latin typeface="Segoe UI" panose="020B0502040204020203" pitchFamily="34" charset="0"/>
            </a:endParaRPr>
          </a:p>
          <a:p>
            <a:pPr algn="l"/>
            <a:r>
              <a:rPr lang="en-US" sz="1200" b="0" i="0" u="none" strike="noStrike" baseline="0" dirty="0">
                <a:solidFill>
                  <a:srgbClr val="000000"/>
                </a:solidFill>
                <a:latin typeface="Segoe UI" panose="020B0502040204020203" pitchFamily="34" charset="0"/>
              </a:rPr>
              <a:t>Input means that:</a:t>
            </a:r>
            <a:endParaRPr lang="en-US" sz="1200" b="0" i="0" u="none" strike="noStrike" baseline="0" dirty="0">
              <a:latin typeface="Segoe UI" panose="020B0502040204020203" pitchFamily="34" charset="0"/>
            </a:endParaRPr>
          </a:p>
          <a:p>
            <a:pPr marL="285750" indent="-285750">
              <a:buFont typeface="Arial" panose="020B0604020202020204" pitchFamily="34" charset="0"/>
              <a:buChar char="•"/>
            </a:pPr>
            <a:r>
              <a:rPr lang="en-US" sz="1200" b="0" i="0" u="none" strike="noStrike" baseline="0" dirty="0">
                <a:latin typeface="Segoe UI" panose="020B0502040204020203" pitchFamily="34" charset="0"/>
              </a:rPr>
              <a:t>Stakeholder partners provide information and share their experiences to inform researchers’ decisions</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Information typically flows unidirectionally</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Stakeholder partners do not have decision-making authority</a:t>
            </a:r>
          </a:p>
          <a:p>
            <a:pPr marL="285750" indent="-285750">
              <a:buFont typeface="Arial" panose="020B0604020202020204" pitchFamily="34" charset="0"/>
              <a:buChar char="•"/>
            </a:pPr>
            <a:endParaRPr lang="en-US" sz="1200" b="0" i="0" u="none" strike="noStrike" baseline="0" dirty="0">
              <a:latin typeface="Segoe UI" panose="020B0502040204020203" pitchFamily="34" charset="0"/>
            </a:endParaRPr>
          </a:p>
          <a:p>
            <a:pPr marL="0" indent="0">
              <a:buFont typeface="Arial" panose="020B0604020202020204" pitchFamily="34" charset="0"/>
              <a:buNone/>
            </a:pPr>
            <a:r>
              <a:rPr lang="en-US" sz="1200" b="0" i="0" u="none" strike="noStrike" baseline="0" dirty="0">
                <a:latin typeface="Segoe UI" panose="020B0502040204020203" pitchFamily="34" charset="0"/>
              </a:rPr>
              <a:t>Consultation means that:</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Stakeholder partners provide support or advice on specific study attributes</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Information flows both uni- and bidirectionally</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Decision-making authority is limited to activities defined by the research team</a:t>
            </a:r>
          </a:p>
          <a:p>
            <a:pPr marL="285750" indent="-285750">
              <a:buFont typeface="Arial" panose="020B0604020202020204" pitchFamily="34" charset="0"/>
              <a:buChar char="•"/>
            </a:pPr>
            <a:endParaRPr lang="en-US" sz="1200" b="0" i="0" u="none" strike="noStrike" baseline="0" dirty="0">
              <a:latin typeface="Segoe UI" panose="020B0502040204020203" pitchFamily="34" charset="0"/>
            </a:endParaRPr>
          </a:p>
          <a:p>
            <a:pPr marL="0" indent="0">
              <a:buFont typeface="Arial" panose="020B0604020202020204" pitchFamily="34" charset="0"/>
              <a:buNone/>
            </a:pPr>
            <a:r>
              <a:rPr lang="en-US" sz="1200" b="0" i="0" u="none" strike="noStrike" baseline="0" dirty="0">
                <a:latin typeface="Segoe UI" panose="020B0502040204020203" pitchFamily="34" charset="0"/>
              </a:rPr>
              <a:t>Collaboration and Shared Leadership mean that: </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Stakeholder partners actively define agendas and make decisions</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Information flows bidirectionally</a:t>
            </a:r>
          </a:p>
          <a:p>
            <a:pPr marL="285750" indent="-285750">
              <a:buFont typeface="Arial" panose="020B0604020202020204" pitchFamily="34" charset="0"/>
              <a:buChar char="•"/>
            </a:pPr>
            <a:r>
              <a:rPr lang="en-US" sz="1200" b="0" i="0" u="none" strike="noStrike" baseline="0" dirty="0">
                <a:latin typeface="Segoe UI" panose="020B0502040204020203" pitchFamily="34" charset="0"/>
              </a:rPr>
              <a:t>Decision-making authority is shared</a:t>
            </a:r>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370926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Engagement benefits research organizations</a:t>
            </a:r>
          </a:p>
          <a:p>
            <a:pPr marL="457200" indent="-457200">
              <a:buFont typeface="Arial" panose="020B0604020202020204" pitchFamily="34" charset="0"/>
              <a:buChar char="•"/>
            </a:pPr>
            <a:r>
              <a:rPr lang="en-US" sz="1200" dirty="0"/>
              <a:t>They can benefit from establishing and strengthening connections with the communities served by their research which, in turn, can allow them to more fully understand those communities and carry out research that will be more patient-centered, relevant, and useful. </a:t>
            </a:r>
            <a:endParaRPr lang="en-US" sz="1200" dirty="0">
              <a:effectLst/>
              <a:latin typeface="+mn-lt"/>
              <a:ea typeface="+mn-ea"/>
            </a:endParaRPr>
          </a:p>
          <a:p>
            <a:pPr marL="457200" indent="-457200">
              <a:buFont typeface="Arial" panose="020B0604020202020204" pitchFamily="34" charset="0"/>
              <a:buChar char="•"/>
            </a:pPr>
            <a:r>
              <a:rPr lang="en-US" sz="1200" dirty="0">
                <a:effectLst/>
                <a:latin typeface="+mn-lt"/>
                <a:ea typeface="+mn-ea"/>
              </a:rPr>
              <a:t>Engagement can help research organizations build and strengthen relationships with </a:t>
            </a:r>
            <a:r>
              <a:rPr lang="en-US" sz="1100" dirty="0">
                <a:effectLst/>
                <a:latin typeface="Times New Roman" panose="02020603050405020304" pitchFamily="18" charset="0"/>
                <a:ea typeface="+mn-ea"/>
              </a:rPr>
              <a:t>p</a:t>
            </a:r>
            <a:r>
              <a:rPr lang="en-US" sz="1100" dirty="0">
                <a:effectLst/>
                <a:latin typeface="Times New Roman" panose="02020603050405020304" pitchFamily="18" charset="0"/>
                <a:ea typeface="Times New Roman" panose="02020603050405020304" pitchFamily="18" charset="0"/>
              </a:rPr>
              <a:t>artner organizations that play an essential role in carrying out the research. Partner organizations can include clinics, health plans, or other community-based organizations.</a:t>
            </a:r>
            <a:endParaRPr lang="en-US" sz="1200" dirty="0"/>
          </a:p>
          <a:p>
            <a:pPr marL="457200" indent="-457200">
              <a:buFont typeface="Arial" panose="020B0604020202020204" pitchFamily="34" charset="0"/>
              <a:buChar char="•"/>
            </a:pPr>
            <a:r>
              <a:rPr lang="en-US" sz="1200" dirty="0"/>
              <a:t>And as organizations support individual research teams, they can build capacity to support other teams across their organization and transform the way they do research. </a:t>
            </a:r>
          </a:p>
        </p:txBody>
      </p:sp>
      <p:sp>
        <p:nvSpPr>
          <p:cNvPr id="4" name="Slide Number Placeholder 3"/>
          <p:cNvSpPr>
            <a:spLocks noGrp="1"/>
          </p:cNvSpPr>
          <p:nvPr>
            <p:ph type="sldNum" sz="quarter" idx="5"/>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19218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3AA938-4A77-47EE-BC66-890140CD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0" y="0"/>
            <a:ext cx="12210959" cy="6868664"/>
          </a:xfrm>
          <a:prstGeom prst="rect">
            <a:avLst/>
          </a:prstGeom>
        </p:spPr>
      </p:pic>
      <p:cxnSp>
        <p:nvCxnSpPr>
          <p:cNvPr id="11" name="Straight Connector 10">
            <a:extLst>
              <a:ext uri="{FF2B5EF4-FFF2-40B4-BE49-F238E27FC236}">
                <a16:creationId xmlns:a16="http://schemas.microsoft.com/office/drawing/2014/main" id="{D249136D-4537-4984-8FEA-92544F5B45DC}"/>
              </a:ext>
            </a:extLst>
          </p:cNvPr>
          <p:cNvCxnSpPr/>
          <p:nvPr/>
        </p:nvCxnSpPr>
        <p:spPr>
          <a:xfrm>
            <a:off x="533988" y="2310170"/>
            <a:ext cx="3975705" cy="0"/>
          </a:xfrm>
          <a:prstGeom prst="line">
            <a:avLst/>
          </a:prstGeom>
          <a:ln w="127000">
            <a:solidFill>
              <a:srgbClr val="08B0FF"/>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B8C36E69-01ED-46EC-A422-961BE4B9B0D8}"/>
              </a:ext>
            </a:extLst>
          </p:cNvPr>
          <p:cNvSpPr>
            <a:spLocks noGrp="1"/>
          </p:cNvSpPr>
          <p:nvPr>
            <p:ph sz="quarter" idx="13" hasCustomPrompt="1"/>
          </p:nvPr>
        </p:nvSpPr>
        <p:spPr>
          <a:xfrm>
            <a:off x="427856" y="4351513"/>
            <a:ext cx="7874000" cy="1519238"/>
          </a:xfrm>
          <a:prstGeom prst="rect">
            <a:avLst/>
          </a:prstGeom>
        </p:spPr>
        <p:txBody>
          <a:bodyPr>
            <a:noAutofit/>
          </a:bodyPr>
          <a:lstStyle>
            <a:lvl1pPr marL="0" indent="0">
              <a:spcBef>
                <a:spcPts val="0"/>
              </a:spcBef>
              <a:buNone/>
              <a:defRPr sz="3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and Title</a:t>
            </a:r>
          </a:p>
        </p:txBody>
      </p:sp>
      <p:grpSp>
        <p:nvGrpSpPr>
          <p:cNvPr id="8" name="Group 7">
            <a:extLst>
              <a:ext uri="{FF2B5EF4-FFF2-40B4-BE49-F238E27FC236}">
                <a16:creationId xmlns:a16="http://schemas.microsoft.com/office/drawing/2014/main" id="{C6B139A8-B26F-48C0-B966-8341F7149E04}"/>
              </a:ext>
            </a:extLst>
          </p:cNvPr>
          <p:cNvGrpSpPr/>
          <p:nvPr/>
        </p:nvGrpSpPr>
        <p:grpSpPr>
          <a:xfrm>
            <a:off x="8645358" y="5116347"/>
            <a:ext cx="2116319" cy="1564571"/>
            <a:chOff x="9824163" y="4998551"/>
            <a:chExt cx="2116319" cy="1564571"/>
          </a:xfrm>
        </p:grpSpPr>
        <p:pic>
          <p:nvPicPr>
            <p:cNvPr id="9" name="Picture 8">
              <a:extLst>
                <a:ext uri="{FF2B5EF4-FFF2-40B4-BE49-F238E27FC236}">
                  <a16:creationId xmlns:a16="http://schemas.microsoft.com/office/drawing/2014/main" id="{4FA46C68-7387-4C54-8A7B-C91F55DBA79D}"/>
                </a:ext>
              </a:extLst>
            </p:cNvPr>
            <p:cNvPicPr>
              <a:picLocks noChangeAspect="1"/>
            </p:cNvPicPr>
            <p:nvPr/>
          </p:nvPicPr>
          <p:blipFill rotWithShape="1">
            <a:blip r:embed="rId3">
              <a:extLst>
                <a:ext uri="{28A0092B-C50C-407E-A947-70E740481C1C}">
                  <a14:useLocalDpi xmlns:a14="http://schemas.microsoft.com/office/drawing/2010/main" val="0"/>
                </a:ext>
              </a:extLst>
            </a:blip>
            <a:srcRect t="43751" r="36679" b="9128"/>
            <a:stretch/>
          </p:blipFill>
          <p:spPr>
            <a:xfrm>
              <a:off x="9824163" y="5823527"/>
              <a:ext cx="1203722" cy="594911"/>
            </a:xfrm>
            <a:prstGeom prst="rect">
              <a:avLst/>
            </a:prstGeom>
          </p:spPr>
        </p:pic>
        <p:pic>
          <p:nvPicPr>
            <p:cNvPr id="12" name="Picture 11">
              <a:extLst>
                <a:ext uri="{FF2B5EF4-FFF2-40B4-BE49-F238E27FC236}">
                  <a16:creationId xmlns:a16="http://schemas.microsoft.com/office/drawing/2014/main" id="{8D7A8111-87F7-4D4B-99F3-D24D4E5BBDD4}"/>
                </a:ext>
              </a:extLst>
            </p:cNvPr>
            <p:cNvPicPr>
              <a:picLocks noChangeAspect="1"/>
            </p:cNvPicPr>
            <p:nvPr/>
          </p:nvPicPr>
          <p:blipFill rotWithShape="1">
            <a:blip r:embed="rId3">
              <a:extLst>
                <a:ext uri="{28A0092B-C50C-407E-A947-70E740481C1C}">
                  <a14:useLocalDpi xmlns:a14="http://schemas.microsoft.com/office/drawing/2010/main" val="0"/>
                </a:ext>
              </a:extLst>
            </a:blip>
            <a:srcRect l="-2071" t="93635" r="-2826" b="-6724"/>
            <a:stretch/>
          </p:blipFill>
          <p:spPr>
            <a:xfrm>
              <a:off x="9946429" y="6397869"/>
              <a:ext cx="1994053" cy="165253"/>
            </a:xfrm>
            <a:prstGeom prst="rect">
              <a:avLst/>
            </a:prstGeom>
          </p:spPr>
        </p:pic>
        <p:pic>
          <p:nvPicPr>
            <p:cNvPr id="13" name="Picture 12">
              <a:extLst>
                <a:ext uri="{FF2B5EF4-FFF2-40B4-BE49-F238E27FC236}">
                  <a16:creationId xmlns:a16="http://schemas.microsoft.com/office/drawing/2014/main" id="{5017A8B3-9423-4536-A7F2-2C456EB77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582" y="4998551"/>
              <a:ext cx="1051360" cy="1360583"/>
            </a:xfrm>
            <a:prstGeom prst="rect">
              <a:avLst/>
            </a:prstGeom>
          </p:spPr>
        </p:pic>
        <p:pic>
          <p:nvPicPr>
            <p:cNvPr id="14" name="Picture 13">
              <a:extLst>
                <a:ext uri="{FF2B5EF4-FFF2-40B4-BE49-F238E27FC236}">
                  <a16:creationId xmlns:a16="http://schemas.microsoft.com/office/drawing/2014/main" id="{3B25D888-251B-49EF-BF35-096E3E56F8D5}"/>
                </a:ext>
              </a:extLst>
            </p:cNvPr>
            <p:cNvPicPr>
              <a:picLocks noChangeAspect="1"/>
            </p:cNvPicPr>
            <p:nvPr/>
          </p:nvPicPr>
          <p:blipFill rotWithShape="1">
            <a:blip r:embed="rId3">
              <a:extLst>
                <a:ext uri="{28A0092B-C50C-407E-A947-70E740481C1C}">
                  <a14:useLocalDpi xmlns:a14="http://schemas.microsoft.com/office/drawing/2010/main" val="0"/>
                </a:ext>
              </a:extLst>
            </a:blip>
            <a:srcRect l="75277" t="67311" r="18348" b="17463"/>
            <a:stretch/>
          </p:blipFill>
          <p:spPr>
            <a:xfrm>
              <a:off x="11362998" y="6120982"/>
              <a:ext cx="121185" cy="192233"/>
            </a:xfrm>
            <a:prstGeom prst="rect">
              <a:avLst/>
            </a:prstGeom>
          </p:spPr>
        </p:pic>
      </p:grpSp>
      <p:sp>
        <p:nvSpPr>
          <p:cNvPr id="15" name="Text Placeholder 14">
            <a:extLst>
              <a:ext uri="{FF2B5EF4-FFF2-40B4-BE49-F238E27FC236}">
                <a16:creationId xmlns:a16="http://schemas.microsoft.com/office/drawing/2014/main" id="{3DE34555-E52F-4DED-9841-96B06F2EDFB6}"/>
              </a:ext>
            </a:extLst>
          </p:cNvPr>
          <p:cNvSpPr>
            <a:spLocks noGrp="1"/>
          </p:cNvSpPr>
          <p:nvPr>
            <p:ph type="body" sz="quarter" idx="11" hasCustomPrompt="1"/>
          </p:nvPr>
        </p:nvSpPr>
        <p:spPr>
          <a:xfrm>
            <a:off x="427856" y="2398467"/>
            <a:ext cx="8129990" cy="1528762"/>
          </a:xfrm>
          <a:prstGeom prst="rect">
            <a:avLst/>
          </a:prstGeom>
        </p:spPr>
        <p:txBody>
          <a:bodyPr tIns="91440" anchor="t" anchorCtr="0"/>
          <a:lstStyle>
            <a:lvl1pPr marL="0" indent="0">
              <a:buNone/>
              <a:defRPr sz="36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It Could Have a Subhead (Title Case)</a:t>
            </a:r>
          </a:p>
        </p:txBody>
      </p:sp>
      <p:sp>
        <p:nvSpPr>
          <p:cNvPr id="16" name="Title 15">
            <a:extLst>
              <a:ext uri="{FF2B5EF4-FFF2-40B4-BE49-F238E27FC236}">
                <a16:creationId xmlns:a16="http://schemas.microsoft.com/office/drawing/2014/main" id="{68DC34E1-D3F6-45B8-AF54-646F2D28F1BE}"/>
              </a:ext>
            </a:extLst>
          </p:cNvPr>
          <p:cNvSpPr>
            <a:spLocks noGrp="1"/>
          </p:cNvSpPr>
          <p:nvPr>
            <p:ph type="title" hasCustomPrompt="1"/>
          </p:nvPr>
        </p:nvSpPr>
        <p:spPr>
          <a:xfrm>
            <a:off x="427856" y="445094"/>
            <a:ext cx="8129990" cy="1774252"/>
          </a:xfrm>
          <a:prstGeom prst="rect">
            <a:avLst/>
          </a:prstGeom>
        </p:spPr>
        <p:txBody>
          <a:bodyPr bIns="91440" anchor="b"/>
          <a:lstStyle>
            <a:lvl1pPr>
              <a:defRPr b="0">
                <a:solidFill>
                  <a:schemeClr val="bg1"/>
                </a:solidFill>
                <a:latin typeface="+mj-lt"/>
              </a:defRPr>
            </a:lvl1pPr>
          </a:lstStyle>
          <a:p>
            <a:r>
              <a:rPr lang="en-US"/>
              <a:t>Click to Add Title (Title Case)</a:t>
            </a:r>
          </a:p>
        </p:txBody>
      </p:sp>
    </p:spTree>
    <p:extLst>
      <p:ext uri="{BB962C8B-B14F-4D97-AF65-F5344CB8AC3E}">
        <p14:creationId xmlns:p14="http://schemas.microsoft.com/office/powerpoint/2010/main" val="151153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73C3-DC9F-487A-A91D-AF4E5DB48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DCFC2-EE41-440D-AA9E-A78655DA4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647ED0B-F5B6-42D6-9506-66173D8B027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0FE75B2-1965-4BFB-BBE9-295428D61F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2558C13-F67E-4300-B6DD-927C1E5105D9}"/>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80555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5179BB-185C-429B-BE12-A6ACA7EE8FFD}"/>
              </a:ext>
            </a:extLst>
          </p:cNvPr>
          <p:cNvSpPr/>
          <p:nvPr userDrawn="1"/>
        </p:nvSpPr>
        <p:spPr>
          <a:xfrm>
            <a:off x="0" y="0"/>
            <a:ext cx="12192001" cy="6858000"/>
          </a:xfrm>
          <a:prstGeom prst="rect">
            <a:avLst/>
          </a:prstGeom>
          <a:solidFill>
            <a:srgbClr val="194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0DED188C-FCBA-4D48-A650-67E80942E409}"/>
              </a:ext>
            </a:extLst>
          </p:cNvPr>
          <p:cNvSpPr>
            <a:spLocks noGrp="1"/>
          </p:cNvSpPr>
          <p:nvPr>
            <p:ph type="title"/>
          </p:nvPr>
        </p:nvSpPr>
        <p:spPr>
          <a:xfrm>
            <a:off x="1980769" y="2114305"/>
            <a:ext cx="8058008" cy="938296"/>
          </a:xfrm>
        </p:spPr>
        <p:txBody>
          <a:bodyPr/>
          <a:lstStyle>
            <a:lvl1pPr algn="ct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A82CC68-1764-48D5-B076-0F2F1AF0BC40}"/>
              </a:ext>
            </a:extLst>
          </p:cNvPr>
          <p:cNvSpPr>
            <a:spLocks noGrp="1"/>
          </p:cNvSpPr>
          <p:nvPr>
            <p:ph type="sldNum" sz="quarter" idx="10"/>
          </p:nvPr>
        </p:nvSpPr>
        <p:spPr/>
        <p:txBody>
          <a:bodyPr/>
          <a:lstStyle/>
          <a:p>
            <a:fld id="{91C14B79-5249-41E5-9621-AF0F1BF8AF70}" type="slidenum">
              <a:rPr lang="en-US" smtClean="0"/>
              <a:pPr/>
              <a:t>‹#›</a:t>
            </a:fld>
            <a:endParaRPr lang="en-US" dirty="0"/>
          </a:p>
        </p:txBody>
      </p:sp>
      <p:cxnSp>
        <p:nvCxnSpPr>
          <p:cNvPr id="5" name="Straight Connector 4">
            <a:extLst>
              <a:ext uri="{FF2B5EF4-FFF2-40B4-BE49-F238E27FC236}">
                <a16:creationId xmlns:a16="http://schemas.microsoft.com/office/drawing/2014/main" id="{C336840E-8BE6-4C0C-B0FD-535AC8B78F7E}"/>
              </a:ext>
            </a:extLst>
          </p:cNvPr>
          <p:cNvCxnSpPr>
            <a:cxnSpLocks/>
          </p:cNvCxnSpPr>
          <p:nvPr userDrawn="1"/>
        </p:nvCxnSpPr>
        <p:spPr>
          <a:xfrm flipH="1">
            <a:off x="2853756" y="3474808"/>
            <a:ext cx="6312035" cy="0"/>
          </a:xfrm>
          <a:prstGeom prst="line">
            <a:avLst/>
          </a:prstGeom>
          <a:ln w="152400" cap="sq">
            <a:solidFill>
              <a:srgbClr val="7ABF3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D148791-0D3E-4BF3-9128-757D428E7F55}"/>
              </a:ext>
            </a:extLst>
          </p:cNvPr>
          <p:cNvSpPr>
            <a:spLocks noGrp="1"/>
          </p:cNvSpPr>
          <p:nvPr>
            <p:ph type="body" sz="quarter" idx="11"/>
          </p:nvPr>
        </p:nvSpPr>
        <p:spPr>
          <a:xfrm>
            <a:off x="1459358" y="3897015"/>
            <a:ext cx="9100831" cy="914400"/>
          </a:xfrm>
        </p:spPr>
        <p:txBody>
          <a:bodyPr>
            <a:normAutofit/>
          </a:bodyPr>
          <a:lstStyle>
            <a:lvl1pPr marL="0" indent="0" algn="ctr">
              <a:buNone/>
              <a:defRPr sz="3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8388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9531-3194-453C-B741-515F2CDC9CBA}"/>
              </a:ext>
            </a:extLst>
          </p:cNvPr>
          <p:cNvSpPr>
            <a:spLocks noGrp="1"/>
          </p:cNvSpPr>
          <p:nvPr>
            <p:ph type="title"/>
          </p:nvPr>
        </p:nvSpPr>
        <p:spPr>
          <a:xfrm>
            <a:off x="151419" y="59018"/>
            <a:ext cx="11810346" cy="1035908"/>
          </a:xfrm>
        </p:spPr>
        <p:txBody>
          <a:bodyPr>
            <a:normAutofit/>
          </a:bodyPr>
          <a:lstStyle>
            <a:lvl1pPr>
              <a:defRPr sz="3600">
                <a:solidFill>
                  <a:schemeClr val="bg1"/>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9FBEC-00E8-4EFF-AEEC-4270F0206803}"/>
              </a:ext>
            </a:extLst>
          </p:cNvPr>
          <p:cNvSpPr>
            <a:spLocks noGrp="1"/>
          </p:cNvSpPr>
          <p:nvPr>
            <p:ph idx="1"/>
          </p:nvPr>
        </p:nvSpPr>
        <p:spPr>
          <a:xfrm>
            <a:off x="151419" y="1519516"/>
            <a:ext cx="11810346" cy="4732153"/>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FAE713C-09F4-47FE-9EB1-4C2206FAF98A}"/>
              </a:ext>
            </a:extLst>
          </p:cNvPr>
          <p:cNvSpPr>
            <a:spLocks noGrp="1"/>
          </p:cNvSpPr>
          <p:nvPr>
            <p:ph type="sldNum" sz="quarter" idx="12"/>
          </p:nvPr>
        </p:nvSpPr>
        <p:spPr>
          <a:xfrm>
            <a:off x="9218565" y="6374691"/>
            <a:ext cx="2743200" cy="365125"/>
          </a:xfrm>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172597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9531-3194-453C-B741-515F2CDC9CBA}"/>
              </a:ext>
            </a:extLst>
          </p:cNvPr>
          <p:cNvSpPr>
            <a:spLocks noGrp="1"/>
          </p:cNvSpPr>
          <p:nvPr>
            <p:ph type="title"/>
          </p:nvPr>
        </p:nvSpPr>
        <p:spPr>
          <a:xfrm>
            <a:off x="151419" y="59018"/>
            <a:ext cx="11810346" cy="1035908"/>
          </a:xfrm>
        </p:spPr>
        <p:txBody>
          <a:bodyPr>
            <a:normAutofit/>
          </a:bodyPr>
          <a:lstStyle>
            <a:lvl1pPr>
              <a:defRPr sz="3600">
                <a:solidFill>
                  <a:schemeClr val="bg1"/>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FAE713C-09F4-47FE-9EB1-4C2206FAF98A}"/>
              </a:ext>
            </a:extLst>
          </p:cNvPr>
          <p:cNvSpPr>
            <a:spLocks noGrp="1"/>
          </p:cNvSpPr>
          <p:nvPr>
            <p:ph type="sldNum" sz="quarter" idx="12"/>
          </p:nvPr>
        </p:nvSpPr>
        <p:spPr>
          <a:xfrm>
            <a:off x="9218565" y="6374691"/>
            <a:ext cx="2743200" cy="365125"/>
          </a:xfrm>
        </p:spPr>
        <p:txBody>
          <a:bodyPr/>
          <a:lstStyle/>
          <a:p>
            <a:fld id="{91C14B79-5249-41E5-9621-AF0F1BF8AF70}" type="slidenum">
              <a:rPr lang="en-US" smtClean="0"/>
              <a:t>‹#›</a:t>
            </a:fld>
            <a:endParaRPr lang="en-US" dirty="0"/>
          </a:p>
        </p:txBody>
      </p:sp>
      <p:sp>
        <p:nvSpPr>
          <p:cNvPr id="15" name="Content Placeholder 2">
            <a:extLst>
              <a:ext uri="{FF2B5EF4-FFF2-40B4-BE49-F238E27FC236}">
                <a16:creationId xmlns:a16="http://schemas.microsoft.com/office/drawing/2014/main" id="{D1435F62-3B8A-499A-860A-A3B3D8D3D660}"/>
              </a:ext>
            </a:extLst>
          </p:cNvPr>
          <p:cNvSpPr>
            <a:spLocks noGrp="1"/>
          </p:cNvSpPr>
          <p:nvPr>
            <p:ph idx="14"/>
          </p:nvPr>
        </p:nvSpPr>
        <p:spPr>
          <a:xfrm>
            <a:off x="151419" y="1453086"/>
            <a:ext cx="11810346" cy="468310"/>
          </a:xfrm>
        </p:spPr>
        <p:txBody>
          <a:bodyPr>
            <a:normAutofit/>
          </a:bodyPr>
          <a:lstStyle>
            <a:lvl1pPr marL="0" indent="0">
              <a:buClr>
                <a:srgbClr val="194B5D"/>
              </a:buClr>
              <a:buFont typeface="Arial" panose="020B0604020202020204" pitchFamily="34" charset="0"/>
              <a:buNone/>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16" name="Content Placeholder 2">
            <a:extLst>
              <a:ext uri="{FF2B5EF4-FFF2-40B4-BE49-F238E27FC236}">
                <a16:creationId xmlns:a16="http://schemas.microsoft.com/office/drawing/2014/main" id="{B6FDC1C8-6401-4302-970A-D44C8E5D0832}"/>
              </a:ext>
            </a:extLst>
          </p:cNvPr>
          <p:cNvSpPr>
            <a:spLocks noGrp="1"/>
          </p:cNvSpPr>
          <p:nvPr>
            <p:ph idx="21"/>
          </p:nvPr>
        </p:nvSpPr>
        <p:spPr>
          <a:xfrm>
            <a:off x="151419" y="2008334"/>
            <a:ext cx="11810346" cy="468310"/>
          </a:xfrm>
        </p:spPr>
        <p:txBody>
          <a:bodyPr>
            <a:normAutofit/>
          </a:bodyPr>
          <a:lstStyle>
            <a:lvl1pPr marL="342900" indent="-342900">
              <a:buClr>
                <a:srgbClr val="194B5D"/>
              </a:buClr>
              <a:buFont typeface="Arial" panose="020B0604020202020204" pitchFamily="34" charset="0"/>
              <a:buChar char="•"/>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20" name="Content Placeholder 2">
            <a:extLst>
              <a:ext uri="{FF2B5EF4-FFF2-40B4-BE49-F238E27FC236}">
                <a16:creationId xmlns:a16="http://schemas.microsoft.com/office/drawing/2014/main" id="{3BA5E051-B8E0-4666-AD65-63F4D3A2F5DF}"/>
              </a:ext>
            </a:extLst>
          </p:cNvPr>
          <p:cNvSpPr>
            <a:spLocks noGrp="1"/>
          </p:cNvSpPr>
          <p:nvPr>
            <p:ph idx="22"/>
          </p:nvPr>
        </p:nvSpPr>
        <p:spPr>
          <a:xfrm>
            <a:off x="151419" y="2563582"/>
            <a:ext cx="11810346" cy="468310"/>
          </a:xfrm>
        </p:spPr>
        <p:txBody>
          <a:bodyPr>
            <a:normAutofit/>
          </a:bodyPr>
          <a:lstStyle>
            <a:lvl1pPr marL="0" indent="0">
              <a:buClr>
                <a:srgbClr val="194B5D"/>
              </a:buClr>
              <a:buFont typeface="Arial" panose="020B0604020202020204" pitchFamily="34" charset="0"/>
              <a:buNone/>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21" name="Content Placeholder 2">
            <a:extLst>
              <a:ext uri="{FF2B5EF4-FFF2-40B4-BE49-F238E27FC236}">
                <a16:creationId xmlns:a16="http://schemas.microsoft.com/office/drawing/2014/main" id="{06CCB84B-2F6E-443D-A0BA-BF43CCB68311}"/>
              </a:ext>
            </a:extLst>
          </p:cNvPr>
          <p:cNvSpPr>
            <a:spLocks noGrp="1"/>
          </p:cNvSpPr>
          <p:nvPr>
            <p:ph idx="23"/>
          </p:nvPr>
        </p:nvSpPr>
        <p:spPr>
          <a:xfrm>
            <a:off x="151419" y="3118830"/>
            <a:ext cx="11810346" cy="468310"/>
          </a:xfrm>
        </p:spPr>
        <p:txBody>
          <a:bodyPr>
            <a:normAutofit/>
          </a:bodyPr>
          <a:lstStyle>
            <a:lvl1pPr marL="342900" indent="-342900">
              <a:buClr>
                <a:srgbClr val="194B5D"/>
              </a:buClr>
              <a:buFont typeface="Arial" panose="020B0604020202020204" pitchFamily="34" charset="0"/>
              <a:buChar char="•"/>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4212FA3-882B-4D5E-920C-187BB724D26D}"/>
              </a:ext>
            </a:extLst>
          </p:cNvPr>
          <p:cNvSpPr>
            <a:spLocks noGrp="1"/>
          </p:cNvSpPr>
          <p:nvPr>
            <p:ph idx="24"/>
          </p:nvPr>
        </p:nvSpPr>
        <p:spPr>
          <a:xfrm>
            <a:off x="151419" y="3685389"/>
            <a:ext cx="11810346" cy="468310"/>
          </a:xfrm>
        </p:spPr>
        <p:txBody>
          <a:bodyPr>
            <a:normAutofit/>
          </a:bodyPr>
          <a:lstStyle>
            <a:lvl1pPr marL="0" indent="0">
              <a:buClr>
                <a:srgbClr val="194B5D"/>
              </a:buClr>
              <a:buFont typeface="Arial" panose="020B0604020202020204" pitchFamily="34" charset="0"/>
              <a:buNone/>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7BED3A32-C5E5-4C6E-B10D-2C7118211822}"/>
              </a:ext>
            </a:extLst>
          </p:cNvPr>
          <p:cNvSpPr>
            <a:spLocks noGrp="1"/>
          </p:cNvSpPr>
          <p:nvPr>
            <p:ph idx="25"/>
          </p:nvPr>
        </p:nvSpPr>
        <p:spPr>
          <a:xfrm>
            <a:off x="151419" y="4240637"/>
            <a:ext cx="11810346" cy="468310"/>
          </a:xfrm>
        </p:spPr>
        <p:txBody>
          <a:bodyPr>
            <a:normAutofit/>
          </a:bodyPr>
          <a:lstStyle>
            <a:lvl1pPr marL="342900" indent="-342900">
              <a:buClr>
                <a:srgbClr val="194B5D"/>
              </a:buClr>
              <a:buFont typeface="Arial" panose="020B0604020202020204" pitchFamily="34" charset="0"/>
              <a:buChar char="•"/>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24" name="Content Placeholder 2">
            <a:extLst>
              <a:ext uri="{FF2B5EF4-FFF2-40B4-BE49-F238E27FC236}">
                <a16:creationId xmlns:a16="http://schemas.microsoft.com/office/drawing/2014/main" id="{C179426C-D983-4380-A1B8-99C099417C6E}"/>
              </a:ext>
            </a:extLst>
          </p:cNvPr>
          <p:cNvSpPr>
            <a:spLocks noGrp="1"/>
          </p:cNvSpPr>
          <p:nvPr>
            <p:ph idx="26"/>
          </p:nvPr>
        </p:nvSpPr>
        <p:spPr>
          <a:xfrm>
            <a:off x="151419" y="4795885"/>
            <a:ext cx="11810346" cy="468310"/>
          </a:xfrm>
        </p:spPr>
        <p:txBody>
          <a:bodyPr>
            <a:normAutofit/>
          </a:bodyPr>
          <a:lstStyle>
            <a:lvl1pPr marL="0" indent="0">
              <a:buClr>
                <a:srgbClr val="194B5D"/>
              </a:buClr>
              <a:buFont typeface="Arial" panose="020B0604020202020204" pitchFamily="34" charset="0"/>
              <a:buNone/>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
        <p:nvSpPr>
          <p:cNvPr id="25" name="Content Placeholder 2">
            <a:extLst>
              <a:ext uri="{FF2B5EF4-FFF2-40B4-BE49-F238E27FC236}">
                <a16:creationId xmlns:a16="http://schemas.microsoft.com/office/drawing/2014/main" id="{5A93A52F-A93F-4ECC-ACF8-30525B86ECCC}"/>
              </a:ext>
            </a:extLst>
          </p:cNvPr>
          <p:cNvSpPr>
            <a:spLocks noGrp="1"/>
          </p:cNvSpPr>
          <p:nvPr>
            <p:ph idx="27"/>
          </p:nvPr>
        </p:nvSpPr>
        <p:spPr>
          <a:xfrm>
            <a:off x="151419" y="5351133"/>
            <a:ext cx="11810346" cy="468310"/>
          </a:xfrm>
        </p:spPr>
        <p:txBody>
          <a:bodyPr>
            <a:normAutofit/>
          </a:bodyPr>
          <a:lstStyle>
            <a:lvl1pPr marL="342900" indent="-342900">
              <a:buClr>
                <a:srgbClr val="194B5D"/>
              </a:buClr>
              <a:buFont typeface="Arial" panose="020B0604020202020204" pitchFamily="34" charset="0"/>
              <a:buChar char="•"/>
              <a:defRPr lang="en-US" sz="2400" kern="1200" dirty="0">
                <a:solidFill>
                  <a:srgbClr val="040404"/>
                </a:solidFill>
                <a:latin typeface="Century Gothic" panose="020B0502020202020204" pitchFamily="34" charset="0"/>
                <a:ea typeface="+mn-ea"/>
                <a:cs typeface="+mn-cs"/>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25763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CC6E-8F03-443F-9E74-537DAB1C7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4748F0-B260-4953-A355-DEA7A686A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8FE74A-5B2F-43FA-810C-85676E353B6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462CA23-D650-473F-8611-1FFCA98BDD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B34E6D2-8D46-4B8B-B996-89947BB355F6}"/>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2453573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8BE3-4E0A-444C-9626-6D9896514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4EF1B-B4F2-49A5-B593-C2404672A552}"/>
              </a:ext>
            </a:extLst>
          </p:cNvPr>
          <p:cNvSpPr>
            <a:spLocks noGrp="1"/>
          </p:cNvSpPr>
          <p:nvPr>
            <p:ph sz="half" idx="1"/>
          </p:nvPr>
        </p:nvSpPr>
        <p:spPr>
          <a:xfrm>
            <a:off x="132347" y="1475409"/>
            <a:ext cx="5887453" cy="4701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64CBC9-435F-4312-B768-3BD8A7FAC45E}"/>
              </a:ext>
            </a:extLst>
          </p:cNvPr>
          <p:cNvSpPr>
            <a:spLocks noGrp="1"/>
          </p:cNvSpPr>
          <p:nvPr>
            <p:ph sz="half" idx="2"/>
          </p:nvPr>
        </p:nvSpPr>
        <p:spPr>
          <a:xfrm>
            <a:off x="6087979" y="1475409"/>
            <a:ext cx="5887453" cy="4701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CF6F79-9B96-4E07-B590-CDAD8CDBE296}"/>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3055793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291B-3308-4C46-8B58-FAA16A90D2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B8277C-7D72-4349-BA46-29ECFB329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0804A-1D1B-4715-930B-202E5BF84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A58887-D28F-4217-A7F5-8FF4C7FA4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802571-C4B6-4FED-BC72-B225C65C4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7A947-B901-4A9C-BEB7-F0CB6DA21F0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77CD65CD-600B-473D-9E1D-94048DFA1D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1601311-8F05-4EF9-9AE5-C29486A7C90F}"/>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398421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F118-F4E3-49CA-9F62-EC59BA6DC2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007EA-B2B2-4229-8C5F-1B51CA3823F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807FA607-979E-4686-A542-667E5CD9625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81EBDA1-1B57-4171-AD94-1C6194745520}"/>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14981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D02A5-2484-4003-BF41-747E51ED290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6AA4FCB3-B5C5-4569-ACC2-5EA9FBDBD0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8B3AFA7-037B-4100-A6A5-792A37ACB7A7}"/>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259575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2181-2CCC-45BD-B4A9-897A0D58F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4EFE3-6E5E-4B72-B817-D188E9918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35992F-298B-4130-834F-857576A1C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CBEB5-9C1D-4E0B-987D-9F2564F5330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16AC6E92-1900-476C-8412-311E81F068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EDF9322-8553-4916-845C-84AFC6F2B22C}"/>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192189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0" name="Content Placeholder 20">
            <a:extLst>
              <a:ext uri="{FF2B5EF4-FFF2-40B4-BE49-F238E27FC236}">
                <a16:creationId xmlns:a16="http://schemas.microsoft.com/office/drawing/2014/main" id="{58AFD2AB-D1EB-4453-84ED-0A21552F6095}"/>
              </a:ext>
            </a:extLst>
          </p:cNvPr>
          <p:cNvSpPr>
            <a:spLocks noGrp="1"/>
          </p:cNvSpPr>
          <p:nvPr>
            <p:ph sz="quarter" idx="13" hasCustomPrompt="1"/>
          </p:nvPr>
        </p:nvSpPr>
        <p:spPr>
          <a:xfrm>
            <a:off x="427856" y="4351513"/>
            <a:ext cx="7874000" cy="1519238"/>
          </a:xfrm>
          <a:prstGeom prst="rect">
            <a:avLst/>
          </a:prstGeom>
        </p:spPr>
        <p:txBody>
          <a:bodyPr>
            <a:noAutofit/>
          </a:bodyPr>
          <a:lstStyle>
            <a:lvl1pPr marL="0" indent="0">
              <a:spcBef>
                <a:spcPts val="0"/>
              </a:spcBef>
              <a:buNone/>
              <a:defRPr sz="3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and Title</a:t>
            </a:r>
          </a:p>
        </p:txBody>
      </p:sp>
    </p:spTree>
    <p:extLst>
      <p:ext uri="{BB962C8B-B14F-4D97-AF65-F5344CB8AC3E}">
        <p14:creationId xmlns:p14="http://schemas.microsoft.com/office/powerpoint/2010/main" val="605828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B292-AB5E-48F0-9365-8544EFC77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4900D4-C773-42BB-9CD9-430FDF96B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453310-9F5E-49B4-96B9-E463ECF56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D20AC-D70E-4D1E-BEAC-13A3A4EB82A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396D252E-0097-48CF-A19E-991C3A3779E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5BDCDF2-FA95-4025-9F48-54B9C0262275}"/>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147272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5501-39B6-4B8C-948E-2F1857337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6A0F64-4883-43AF-8C1C-EA335FD155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781D-7CBC-4F6D-8FBB-60AF8FE55DD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CA75A58-C0B4-4558-B03D-FAE92A37675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15644E9-0080-424B-8D5B-9F48117721DE}"/>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1537780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8734E-618B-4242-9014-BEFD277451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BC9C6-771A-4533-A7D5-4D05904CD3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578DC-1D0E-4A23-ADDE-FDF4B10BB9F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E3F9935-13F6-4508-B161-EE3434C54CB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7E2AC9C-1EF8-49FA-98DF-7D08748BB856}"/>
              </a:ext>
            </a:extLst>
          </p:cNvPr>
          <p:cNvSpPr>
            <a:spLocks noGrp="1"/>
          </p:cNvSpPr>
          <p:nvPr>
            <p:ph type="sldNum" sz="quarter" idx="12"/>
          </p:nvPr>
        </p:nvSpPr>
        <p:spPr/>
        <p:txBody>
          <a:bodyPr/>
          <a:lstStyle/>
          <a:p>
            <a:fld id="{91C14B79-5249-41E5-9621-AF0F1BF8AF70}" type="slidenum">
              <a:rPr lang="en-US" smtClean="0"/>
              <a:t>‹#›</a:t>
            </a:fld>
            <a:endParaRPr lang="en-US" dirty="0"/>
          </a:p>
        </p:txBody>
      </p:sp>
    </p:spTree>
    <p:extLst>
      <p:ext uri="{BB962C8B-B14F-4D97-AF65-F5344CB8AC3E}">
        <p14:creationId xmlns:p14="http://schemas.microsoft.com/office/powerpoint/2010/main" val="762977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3AA938-4A77-47EE-BC66-890140CD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0" y="0"/>
            <a:ext cx="12210959" cy="6868664"/>
          </a:xfrm>
          <a:prstGeom prst="rect">
            <a:avLst/>
          </a:prstGeom>
        </p:spPr>
      </p:pic>
      <p:cxnSp>
        <p:nvCxnSpPr>
          <p:cNvPr id="11" name="Straight Connector 10">
            <a:extLst>
              <a:ext uri="{FF2B5EF4-FFF2-40B4-BE49-F238E27FC236}">
                <a16:creationId xmlns:a16="http://schemas.microsoft.com/office/drawing/2014/main" id="{D249136D-4537-4984-8FEA-92544F5B45DC}"/>
              </a:ext>
            </a:extLst>
          </p:cNvPr>
          <p:cNvCxnSpPr/>
          <p:nvPr/>
        </p:nvCxnSpPr>
        <p:spPr>
          <a:xfrm>
            <a:off x="533988" y="2310170"/>
            <a:ext cx="3975705" cy="0"/>
          </a:xfrm>
          <a:prstGeom prst="line">
            <a:avLst/>
          </a:prstGeom>
          <a:ln w="127000">
            <a:solidFill>
              <a:srgbClr val="08B0FF"/>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B8C36E69-01ED-46EC-A422-961BE4B9B0D8}"/>
              </a:ext>
            </a:extLst>
          </p:cNvPr>
          <p:cNvSpPr>
            <a:spLocks noGrp="1"/>
          </p:cNvSpPr>
          <p:nvPr>
            <p:ph sz="quarter" idx="13" hasCustomPrompt="1"/>
          </p:nvPr>
        </p:nvSpPr>
        <p:spPr>
          <a:xfrm>
            <a:off x="427856" y="4351513"/>
            <a:ext cx="7874000" cy="1519238"/>
          </a:xfrm>
          <a:prstGeom prst="rect">
            <a:avLst/>
          </a:prstGeom>
        </p:spPr>
        <p:txBody>
          <a:bodyPr>
            <a:noAutofit/>
          </a:bodyPr>
          <a:lstStyle>
            <a:lvl1pPr marL="0" indent="0">
              <a:spcBef>
                <a:spcPts val="0"/>
              </a:spcBef>
              <a:buNone/>
              <a:defRPr sz="3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and Title</a:t>
            </a:r>
          </a:p>
        </p:txBody>
      </p:sp>
      <p:grpSp>
        <p:nvGrpSpPr>
          <p:cNvPr id="8" name="Group 7">
            <a:extLst>
              <a:ext uri="{FF2B5EF4-FFF2-40B4-BE49-F238E27FC236}">
                <a16:creationId xmlns:a16="http://schemas.microsoft.com/office/drawing/2014/main" id="{C6B139A8-B26F-48C0-B966-8341F7149E04}"/>
              </a:ext>
            </a:extLst>
          </p:cNvPr>
          <p:cNvGrpSpPr/>
          <p:nvPr/>
        </p:nvGrpSpPr>
        <p:grpSpPr>
          <a:xfrm>
            <a:off x="8645358" y="5116347"/>
            <a:ext cx="2116319" cy="1564571"/>
            <a:chOff x="9824163" y="4998551"/>
            <a:chExt cx="2116319" cy="1564571"/>
          </a:xfrm>
        </p:grpSpPr>
        <p:pic>
          <p:nvPicPr>
            <p:cNvPr id="9" name="Picture 8">
              <a:extLst>
                <a:ext uri="{FF2B5EF4-FFF2-40B4-BE49-F238E27FC236}">
                  <a16:creationId xmlns:a16="http://schemas.microsoft.com/office/drawing/2014/main" id="{4FA46C68-7387-4C54-8A7B-C91F55DBA79D}"/>
                </a:ext>
              </a:extLst>
            </p:cNvPr>
            <p:cNvPicPr>
              <a:picLocks noChangeAspect="1"/>
            </p:cNvPicPr>
            <p:nvPr/>
          </p:nvPicPr>
          <p:blipFill rotWithShape="1">
            <a:blip r:embed="rId3">
              <a:extLst>
                <a:ext uri="{28A0092B-C50C-407E-A947-70E740481C1C}">
                  <a14:useLocalDpi xmlns:a14="http://schemas.microsoft.com/office/drawing/2010/main" val="0"/>
                </a:ext>
              </a:extLst>
            </a:blip>
            <a:srcRect t="43751" r="36679" b="9128"/>
            <a:stretch/>
          </p:blipFill>
          <p:spPr>
            <a:xfrm>
              <a:off x="9824163" y="5823527"/>
              <a:ext cx="1203722" cy="594911"/>
            </a:xfrm>
            <a:prstGeom prst="rect">
              <a:avLst/>
            </a:prstGeom>
          </p:spPr>
        </p:pic>
        <p:pic>
          <p:nvPicPr>
            <p:cNvPr id="12" name="Picture 11">
              <a:extLst>
                <a:ext uri="{FF2B5EF4-FFF2-40B4-BE49-F238E27FC236}">
                  <a16:creationId xmlns:a16="http://schemas.microsoft.com/office/drawing/2014/main" id="{8D7A8111-87F7-4D4B-99F3-D24D4E5BBDD4}"/>
                </a:ext>
              </a:extLst>
            </p:cNvPr>
            <p:cNvPicPr>
              <a:picLocks noChangeAspect="1"/>
            </p:cNvPicPr>
            <p:nvPr/>
          </p:nvPicPr>
          <p:blipFill rotWithShape="1">
            <a:blip r:embed="rId3">
              <a:extLst>
                <a:ext uri="{28A0092B-C50C-407E-A947-70E740481C1C}">
                  <a14:useLocalDpi xmlns:a14="http://schemas.microsoft.com/office/drawing/2010/main" val="0"/>
                </a:ext>
              </a:extLst>
            </a:blip>
            <a:srcRect l="-2071" t="93635" r="-2826" b="-6724"/>
            <a:stretch/>
          </p:blipFill>
          <p:spPr>
            <a:xfrm>
              <a:off x="9946429" y="6397869"/>
              <a:ext cx="1994053" cy="165253"/>
            </a:xfrm>
            <a:prstGeom prst="rect">
              <a:avLst/>
            </a:prstGeom>
          </p:spPr>
        </p:pic>
        <p:pic>
          <p:nvPicPr>
            <p:cNvPr id="13" name="Picture 12">
              <a:extLst>
                <a:ext uri="{FF2B5EF4-FFF2-40B4-BE49-F238E27FC236}">
                  <a16:creationId xmlns:a16="http://schemas.microsoft.com/office/drawing/2014/main" id="{5017A8B3-9423-4536-A7F2-2C456EB77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582" y="4998551"/>
              <a:ext cx="1051360" cy="1360583"/>
            </a:xfrm>
            <a:prstGeom prst="rect">
              <a:avLst/>
            </a:prstGeom>
          </p:spPr>
        </p:pic>
        <p:pic>
          <p:nvPicPr>
            <p:cNvPr id="14" name="Picture 13">
              <a:extLst>
                <a:ext uri="{FF2B5EF4-FFF2-40B4-BE49-F238E27FC236}">
                  <a16:creationId xmlns:a16="http://schemas.microsoft.com/office/drawing/2014/main" id="{3B25D888-251B-49EF-BF35-096E3E56F8D5}"/>
                </a:ext>
              </a:extLst>
            </p:cNvPr>
            <p:cNvPicPr>
              <a:picLocks noChangeAspect="1"/>
            </p:cNvPicPr>
            <p:nvPr/>
          </p:nvPicPr>
          <p:blipFill rotWithShape="1">
            <a:blip r:embed="rId3">
              <a:extLst>
                <a:ext uri="{28A0092B-C50C-407E-A947-70E740481C1C}">
                  <a14:useLocalDpi xmlns:a14="http://schemas.microsoft.com/office/drawing/2010/main" val="0"/>
                </a:ext>
              </a:extLst>
            </a:blip>
            <a:srcRect l="75277" t="67311" r="18348" b="17463"/>
            <a:stretch/>
          </p:blipFill>
          <p:spPr>
            <a:xfrm>
              <a:off x="11362998" y="6120982"/>
              <a:ext cx="121185" cy="192233"/>
            </a:xfrm>
            <a:prstGeom prst="rect">
              <a:avLst/>
            </a:prstGeom>
          </p:spPr>
        </p:pic>
      </p:grpSp>
      <p:sp>
        <p:nvSpPr>
          <p:cNvPr id="15" name="Text Placeholder 14">
            <a:extLst>
              <a:ext uri="{FF2B5EF4-FFF2-40B4-BE49-F238E27FC236}">
                <a16:creationId xmlns:a16="http://schemas.microsoft.com/office/drawing/2014/main" id="{3DE34555-E52F-4DED-9841-96B06F2EDFB6}"/>
              </a:ext>
            </a:extLst>
          </p:cNvPr>
          <p:cNvSpPr>
            <a:spLocks noGrp="1"/>
          </p:cNvSpPr>
          <p:nvPr>
            <p:ph type="body" sz="quarter" idx="11" hasCustomPrompt="1"/>
          </p:nvPr>
        </p:nvSpPr>
        <p:spPr>
          <a:xfrm>
            <a:off x="427856" y="2398467"/>
            <a:ext cx="8129990" cy="1528762"/>
          </a:xfrm>
          <a:prstGeom prst="rect">
            <a:avLst/>
          </a:prstGeom>
        </p:spPr>
        <p:txBody>
          <a:bodyPr tIns="91440" anchor="t" anchorCtr="0"/>
          <a:lstStyle>
            <a:lvl1pPr marL="0" indent="0">
              <a:buNone/>
              <a:defRPr sz="36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It Could Have a Subhead (Title Case)</a:t>
            </a:r>
          </a:p>
        </p:txBody>
      </p:sp>
      <p:sp>
        <p:nvSpPr>
          <p:cNvPr id="16" name="Title 15">
            <a:extLst>
              <a:ext uri="{FF2B5EF4-FFF2-40B4-BE49-F238E27FC236}">
                <a16:creationId xmlns:a16="http://schemas.microsoft.com/office/drawing/2014/main" id="{68DC34E1-D3F6-45B8-AF54-646F2D28F1BE}"/>
              </a:ext>
            </a:extLst>
          </p:cNvPr>
          <p:cNvSpPr>
            <a:spLocks noGrp="1"/>
          </p:cNvSpPr>
          <p:nvPr>
            <p:ph type="title" hasCustomPrompt="1"/>
          </p:nvPr>
        </p:nvSpPr>
        <p:spPr>
          <a:xfrm>
            <a:off x="427856" y="445094"/>
            <a:ext cx="8129990" cy="1774252"/>
          </a:xfrm>
          <a:prstGeom prst="rect">
            <a:avLst/>
          </a:prstGeom>
        </p:spPr>
        <p:txBody>
          <a:bodyPr bIns="91440" anchor="b"/>
          <a:lstStyle>
            <a:lvl1pPr>
              <a:defRPr b="0">
                <a:solidFill>
                  <a:schemeClr val="bg1"/>
                </a:solidFill>
                <a:latin typeface="+mj-lt"/>
              </a:defRPr>
            </a:lvl1pPr>
          </a:lstStyle>
          <a:p>
            <a:r>
              <a:rPr lang="en-US"/>
              <a:t>Click to Add Title (Title Case)</a:t>
            </a:r>
          </a:p>
        </p:txBody>
      </p:sp>
    </p:spTree>
    <p:extLst>
      <p:ext uri="{BB962C8B-B14F-4D97-AF65-F5344CB8AC3E}">
        <p14:creationId xmlns:p14="http://schemas.microsoft.com/office/powerpoint/2010/main" val="3745015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0" name="Content Placeholder 20">
            <a:extLst>
              <a:ext uri="{FF2B5EF4-FFF2-40B4-BE49-F238E27FC236}">
                <a16:creationId xmlns:a16="http://schemas.microsoft.com/office/drawing/2014/main" id="{58AFD2AB-D1EB-4453-84ED-0A21552F6095}"/>
              </a:ext>
            </a:extLst>
          </p:cNvPr>
          <p:cNvSpPr>
            <a:spLocks noGrp="1"/>
          </p:cNvSpPr>
          <p:nvPr>
            <p:ph sz="quarter" idx="13" hasCustomPrompt="1"/>
          </p:nvPr>
        </p:nvSpPr>
        <p:spPr>
          <a:xfrm>
            <a:off x="427856" y="4351513"/>
            <a:ext cx="7874000" cy="1519238"/>
          </a:xfrm>
          <a:prstGeom prst="rect">
            <a:avLst/>
          </a:prstGeom>
        </p:spPr>
        <p:txBody>
          <a:bodyPr>
            <a:noAutofit/>
          </a:bodyPr>
          <a:lstStyle>
            <a:lvl1pPr marL="0" indent="0">
              <a:spcBef>
                <a:spcPts val="0"/>
              </a:spcBef>
              <a:buNone/>
              <a:defRPr sz="3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and Title</a:t>
            </a:r>
          </a:p>
        </p:txBody>
      </p:sp>
    </p:spTree>
    <p:extLst>
      <p:ext uri="{BB962C8B-B14F-4D97-AF65-F5344CB8AC3E}">
        <p14:creationId xmlns:p14="http://schemas.microsoft.com/office/powerpoint/2010/main" val="385473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168461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3428737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386171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a:prstGeom prst="rect">
            <a:avLst/>
          </a:prstGeo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a:prstGeom prst="rect">
            <a:avLst/>
          </a:prstGeo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4157538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350010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a:prstGeom prst="rect">
            <a:avLst/>
          </a:prstGeo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a:prstGeom prst="rect">
            <a:avLst/>
          </a:prstGeo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a:prstGeom prst="rect">
            <a:avLst/>
          </a:prstGeo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6" name="Footer Placeholder 5"/>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116029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a:prstGeom prst="rect">
            <a:avLst/>
          </a:prstGeom>
        </p:spPr>
        <p:txBody>
          <a:bodyPr/>
          <a:lstStyle/>
          <a:p>
            <a:r>
              <a:rPr lang="en-US" noProof="0"/>
              <a:t>Click to edit Master title style</a:t>
            </a:r>
          </a:p>
        </p:txBody>
      </p:sp>
      <p:sp>
        <p:nvSpPr>
          <p:cNvPr id="3" name="Date Placeholder 2"/>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4" name="Footer Placeholder 3"/>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a:prstGeom prst="rect">
            <a:avLst/>
          </a:prstGeo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49696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a:prstGeom prst="rect">
            <a:avLst/>
          </a:prstGeo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a:prstGeom prst="rect">
            <a:avLst/>
          </a:prstGeo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a:prstGeom prst="rect">
            <a:avLst/>
          </a:prstGeo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a:prstGeom prst="rect">
            <a:avLst/>
          </a:prstGeo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5" name="Footer Placeholder 4"/>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a:prstGeom prst="rect">
            <a:avLst/>
          </a:prstGeo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a:prstGeom prst="rect">
            <a:avLst/>
          </a:prstGeo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a:prstGeom prst="rect">
            <a:avLst/>
          </a:prstGeo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6" name="Footer Placeholder 5"/>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a:prstGeom prst="rect">
            <a:avLst/>
          </a:prstGeom>
        </p:spPr>
        <p:txBody>
          <a:bodyPr/>
          <a:lstStyle/>
          <a:p>
            <a:r>
              <a:rPr lang="en-US" noProof="0"/>
              <a:t>Click to edit Master title style</a:t>
            </a:r>
          </a:p>
        </p:txBody>
      </p:sp>
      <p:sp>
        <p:nvSpPr>
          <p:cNvPr id="3" name="Date Placeholder 2"/>
          <p:cNvSpPr>
            <a:spLocks noGrp="1"/>
          </p:cNvSpPr>
          <p:nvPr>
            <p:ph type="dt" sz="half" idx="10"/>
          </p:nvPr>
        </p:nvSpPr>
        <p:spPr>
          <a:xfrm>
            <a:off x="10650938" y="6394061"/>
            <a:ext cx="990599" cy="304799"/>
          </a:xfrm>
          <a:prstGeom prst="rect">
            <a:avLst/>
          </a:prstGeom>
        </p:spPr>
        <p:txBody>
          <a:bodyPr/>
          <a:lstStyle/>
          <a:p>
            <a:endParaRPr lang="en-US" noProof="0" dirty="0"/>
          </a:p>
        </p:txBody>
      </p:sp>
      <p:sp>
        <p:nvSpPr>
          <p:cNvPr id="4" name="Footer Placeholder 3"/>
          <p:cNvSpPr>
            <a:spLocks noGrp="1"/>
          </p:cNvSpPr>
          <p:nvPr>
            <p:ph type="ftr" sz="quarter" idx="11"/>
          </p:nvPr>
        </p:nvSpPr>
        <p:spPr>
          <a:xfrm>
            <a:off x="528358" y="6391838"/>
            <a:ext cx="3859795" cy="304801"/>
          </a:xfrm>
          <a:prstGeom prst="rect">
            <a:avLst/>
          </a:prstGeom>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a:prstGeom prst="rect">
            <a:avLst/>
          </a:prstGeo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17CFAD-069D-461B-B404-06BD556C83B8}"/>
              </a:ext>
            </a:extLst>
          </p:cNvPr>
          <p:cNvSpPr>
            <a:spLocks noGrp="1"/>
          </p:cNvSpPr>
          <p:nvPr>
            <p:ph type="sldNum" sz="quarter" idx="4"/>
          </p:nvPr>
        </p:nvSpPr>
        <p:spPr>
          <a:xfrm>
            <a:off x="9448800" y="64851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7503233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60" r:id="rId3"/>
    <p:sldLayoutId id="2147483861" r:id="rId4"/>
    <p:sldLayoutId id="2147483862" r:id="rId5"/>
    <p:sldLayoutId id="2147483864" r:id="rId6"/>
    <p:sldLayoutId id="2147483863" r:id="rId7"/>
    <p:sldLayoutId id="2147483858" r:id="rId8"/>
    <p:sldLayoutId id="2147483866"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0" algn="l" defTabSz="914400" rtl="0" eaLnBrk="1" latinLnBrk="0" hangingPunct="1">
        <a:lnSpc>
          <a:spcPct val="90000"/>
        </a:lnSpc>
        <a:spcBef>
          <a:spcPts val="1000"/>
        </a:spcBef>
        <a:buClr>
          <a:srgbClr val="7ABF35"/>
        </a:buClr>
        <a:buFont typeface="Arial" panose="020B0604020202020204" pitchFamily="34" charset="0"/>
        <a:buNone/>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143000" indent="-228600" algn="l" defTabSz="914400" rtl="0" eaLnBrk="1" latinLnBrk="0" hangingPunct="1">
        <a:lnSpc>
          <a:spcPct val="90000"/>
        </a:lnSpc>
        <a:spcBef>
          <a:spcPts val="500"/>
        </a:spcBef>
        <a:buClr>
          <a:srgbClr val="08B0FF"/>
        </a:buClr>
        <a:buFont typeface="Wingdings" panose="05000000000000000000" pitchFamily="2" charset="2"/>
        <a:buChar char="§"/>
        <a:defRPr lang="en-US" sz="2400" kern="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600200" indent="-228600" algn="l" defTabSz="914400" rtl="0" eaLnBrk="1" latinLnBrk="0" hangingPunct="1">
        <a:lnSpc>
          <a:spcPct val="90000"/>
        </a:lnSpc>
        <a:spcBef>
          <a:spcPts val="500"/>
        </a:spcBef>
        <a:buClr>
          <a:schemeClr val="accent2">
            <a:lumMod val="60000"/>
            <a:lumOff val="40000"/>
          </a:schemeClr>
        </a:buClr>
        <a:buFont typeface="Arial" panose="020B0604020202020204" pitchFamily="34" charset="0"/>
        <a:buChar char="•"/>
        <a:defRPr lang="en-US" sz="2400" kern="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2057400" indent="-228600" algn="l" defTabSz="914400" rtl="0" eaLnBrk="1" latinLnBrk="0" hangingPunct="1">
        <a:lnSpc>
          <a:spcPct val="90000"/>
        </a:lnSpc>
        <a:spcBef>
          <a:spcPts val="500"/>
        </a:spcBef>
        <a:buClr>
          <a:srgbClr val="92D050"/>
        </a:buClr>
        <a:buFont typeface="Arial" panose="020B0604020202020204" pitchFamily="34" charset="0"/>
        <a:buChar char="•"/>
        <a:defRPr lang="en-US" sz="2400" kern="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514600" indent="-228600" algn="l" defTabSz="914400" rtl="0" eaLnBrk="1" latinLnBrk="0" hangingPunct="1">
        <a:lnSpc>
          <a:spcPct val="90000"/>
        </a:lnSpc>
        <a:spcBef>
          <a:spcPts val="500"/>
        </a:spcBef>
        <a:buClr>
          <a:schemeClr val="accent6"/>
        </a:buClr>
        <a:buFont typeface="Arial" panose="020B0604020202020204" pitchFamily="34" charset="0"/>
        <a:buChar char="•"/>
        <a:defRPr lang="en-US" sz="2400" kern="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Clr>
          <a:schemeClr val="accent4"/>
        </a:buClr>
        <a:buFont typeface="Arial" panose="020B0604020202020204" pitchFamily="34" charset="0"/>
        <a:buChar char="•"/>
        <a:defRPr lang="en-US" sz="2400" kern="1200" dirty="0" smtClean="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AFDF6EC-FC57-4AD4-9207-904DDE491777}"/>
              </a:ext>
            </a:extLst>
          </p:cNvPr>
          <p:cNvGrpSpPr/>
          <p:nvPr userDrawn="1"/>
        </p:nvGrpSpPr>
        <p:grpSpPr>
          <a:xfrm>
            <a:off x="0" y="-9857"/>
            <a:ext cx="12192001" cy="1347772"/>
            <a:chOff x="0" y="-9857"/>
            <a:chExt cx="12192001" cy="1347772"/>
          </a:xfrm>
        </p:grpSpPr>
        <p:sp>
          <p:nvSpPr>
            <p:cNvPr id="8" name="Rectangle 7">
              <a:extLst>
                <a:ext uri="{FF2B5EF4-FFF2-40B4-BE49-F238E27FC236}">
                  <a16:creationId xmlns:a16="http://schemas.microsoft.com/office/drawing/2014/main" id="{7D6AE3F8-2660-4718-80CF-1481F5308D36}"/>
                </a:ext>
              </a:extLst>
            </p:cNvPr>
            <p:cNvSpPr/>
            <p:nvPr/>
          </p:nvSpPr>
          <p:spPr>
            <a:xfrm rot="5400000">
              <a:off x="5513555" y="-5523411"/>
              <a:ext cx="1164892" cy="12192000"/>
            </a:xfrm>
            <a:prstGeom prst="rect">
              <a:avLst/>
            </a:prstGeom>
            <a:solidFill>
              <a:srgbClr val="3396BB">
                <a:lumMod val="50000"/>
              </a:srgbClr>
            </a:solidFill>
            <a:ln w="12700" cap="flat" cmpd="sng" algn="ctr">
              <a:solidFill>
                <a:srgbClr val="40404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1DFCADD2-840A-4E12-B58E-1A32E7A0C65B}"/>
                </a:ext>
              </a:extLst>
            </p:cNvPr>
            <p:cNvSpPr txBox="1"/>
            <p:nvPr/>
          </p:nvSpPr>
          <p:spPr>
            <a:xfrm>
              <a:off x="0" y="1155035"/>
              <a:ext cx="12192000" cy="182880"/>
            </a:xfrm>
            <a:prstGeom prst="rect">
              <a:avLst/>
            </a:prstGeom>
            <a:solidFill>
              <a:srgbClr val="7ABF35"/>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03030"/>
                </a:solidFill>
                <a:effectLst/>
                <a:uLnTx/>
                <a:uFillTx/>
                <a:latin typeface="Open Sans"/>
              </a:endParaRPr>
            </a:p>
          </p:txBody>
        </p:sp>
      </p:grpSp>
      <p:sp>
        <p:nvSpPr>
          <p:cNvPr id="2" name="Title Placeholder 1">
            <a:extLst>
              <a:ext uri="{FF2B5EF4-FFF2-40B4-BE49-F238E27FC236}">
                <a16:creationId xmlns:a16="http://schemas.microsoft.com/office/drawing/2014/main" id="{984662A2-8B0D-4120-9431-E8968077F41D}"/>
              </a:ext>
            </a:extLst>
          </p:cNvPr>
          <p:cNvSpPr>
            <a:spLocks noGrp="1"/>
          </p:cNvSpPr>
          <p:nvPr>
            <p:ph type="title"/>
          </p:nvPr>
        </p:nvSpPr>
        <p:spPr>
          <a:xfrm>
            <a:off x="132347" y="136526"/>
            <a:ext cx="11843085" cy="9382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692EC89-00A2-4A27-8EC2-86B6522C619D}"/>
              </a:ext>
            </a:extLst>
          </p:cNvPr>
          <p:cNvSpPr>
            <a:spLocks noGrp="1"/>
          </p:cNvSpPr>
          <p:nvPr>
            <p:ph type="body" idx="1"/>
          </p:nvPr>
        </p:nvSpPr>
        <p:spPr>
          <a:xfrm>
            <a:off x="132347" y="1491915"/>
            <a:ext cx="11843085" cy="46850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96B3DA4-4851-4081-9574-6B2EAA068E93}"/>
              </a:ext>
            </a:extLst>
          </p:cNvPr>
          <p:cNvSpPr>
            <a:spLocks noGrp="1"/>
          </p:cNvSpPr>
          <p:nvPr>
            <p:ph type="sldNum" sz="quarter" idx="4"/>
          </p:nvPr>
        </p:nvSpPr>
        <p:spPr>
          <a:xfrm>
            <a:off x="9232232"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91C14B79-5249-41E5-9621-AF0F1BF8AF70}" type="slidenum">
              <a:rPr lang="en-US" smtClean="0"/>
              <a:pPr/>
              <a:t>‹#›</a:t>
            </a:fld>
            <a:endParaRPr lang="en-US" dirty="0"/>
          </a:p>
        </p:txBody>
      </p:sp>
    </p:spTree>
    <p:extLst>
      <p:ext uri="{BB962C8B-B14F-4D97-AF65-F5344CB8AC3E}">
        <p14:creationId xmlns:p14="http://schemas.microsoft.com/office/powerpoint/2010/main" val="973832580"/>
      </p:ext>
    </p:extLst>
  </p:cSld>
  <p:clrMap bg1="lt1" tx1="dk1" bg2="lt2" tx2="dk2" accent1="accent1" accent2="accent2" accent3="accent3" accent4="accent4" accent5="accent5" accent6="accent6" hlink="hlink" folHlink="folHlink"/>
  <p:sldLayoutIdLst>
    <p:sldLayoutId id="2147483871" r:id="rId1"/>
    <p:sldLayoutId id="2147483892" r:id="rId2"/>
    <p:sldLayoutId id="2147483872" r:id="rId3"/>
    <p:sldLayoutId id="2147483893"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hf hdr="0" ftr="0" dt="0"/>
  <p:txStyles>
    <p:titleStyle>
      <a:lvl1pPr algn="l" defTabSz="914400" rtl="0" eaLnBrk="1" latinLnBrk="0" hangingPunct="1">
        <a:lnSpc>
          <a:spcPct val="90000"/>
        </a:lnSpc>
        <a:spcBef>
          <a:spcPct val="0"/>
        </a:spcBef>
        <a:buNone/>
        <a:defRPr sz="36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17CFAD-069D-461B-B404-06BD556C83B8}"/>
              </a:ext>
            </a:extLst>
          </p:cNvPr>
          <p:cNvSpPr>
            <a:spLocks noGrp="1"/>
          </p:cNvSpPr>
          <p:nvPr>
            <p:ph type="sldNum" sz="quarter" idx="4"/>
          </p:nvPr>
        </p:nvSpPr>
        <p:spPr>
          <a:xfrm>
            <a:off x="9448800" y="64851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96B15-8338-45D5-A943-561235072D66}" type="slidenum">
              <a:rPr lang="en-US" noProof="0" smtClean="0"/>
              <a:t>‹#›</a:t>
            </a:fld>
            <a:endParaRPr lang="en-US" noProof="0" dirty="0"/>
          </a:p>
        </p:txBody>
      </p:sp>
      <p:sp>
        <p:nvSpPr>
          <p:cNvPr id="3" name="Content Placeholder 20">
            <a:extLst>
              <a:ext uri="{FF2B5EF4-FFF2-40B4-BE49-F238E27FC236}">
                <a16:creationId xmlns:a16="http://schemas.microsoft.com/office/drawing/2014/main" id="{744BB221-5089-4571-8872-03AAF85E272C}"/>
              </a:ext>
            </a:extLst>
          </p:cNvPr>
          <p:cNvSpPr txBox="1">
            <a:spLocks/>
          </p:cNvSpPr>
          <p:nvPr userDrawn="1"/>
        </p:nvSpPr>
        <p:spPr>
          <a:xfrm>
            <a:off x="427856" y="4351513"/>
            <a:ext cx="7874000" cy="1519238"/>
          </a:xfrm>
          <a:prstGeom prst="rect">
            <a:avLst/>
          </a:prstGeom>
        </p:spPr>
        <p:txBody>
          <a:bodyPr>
            <a:noAutofit/>
          </a:bodyPr>
          <a:lstStyle>
            <a:lvl1pPr marL="0" indent="0" algn="l" defTabSz="914400" rtl="0" eaLnBrk="1" latinLnBrk="0" hangingPunct="1">
              <a:lnSpc>
                <a:spcPct val="90000"/>
              </a:lnSpc>
              <a:spcBef>
                <a:spcPts val="0"/>
              </a:spcBef>
              <a:buClr>
                <a:srgbClr val="7ABF35"/>
              </a:buClr>
              <a:buFont typeface="Arial" panose="020B0604020202020204" pitchFamily="34" charset="0"/>
              <a:buNone/>
              <a:defRPr sz="36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rgbClr val="08B0FF"/>
              </a:buClr>
              <a:buFont typeface="Wingdings" panose="05000000000000000000" pitchFamily="2" charset="2"/>
              <a:buNone/>
              <a:defRPr lang="en-US"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Clr>
                <a:schemeClr val="accent2">
                  <a:lumMod val="60000"/>
                  <a:lumOff val="40000"/>
                </a:schemeClr>
              </a:buClr>
              <a:buFont typeface="Arial" panose="020B0604020202020204" pitchFamily="34" charset="0"/>
              <a:buNone/>
              <a:defRPr lang="en-US"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Clr>
                <a:srgbClr val="92D050"/>
              </a:buClr>
              <a:buFont typeface="Arial" panose="020B0604020202020204" pitchFamily="34" charset="0"/>
              <a:buNone/>
              <a:defRPr lang="en-US"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Clr>
                <a:schemeClr val="accent6"/>
              </a:buClr>
              <a:buFont typeface="Arial" panose="020B0604020202020204" pitchFamily="34" charset="0"/>
              <a:buNone/>
              <a:defRPr lang="en-US"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Clr>
                <a:schemeClr val="accent4"/>
              </a:buClr>
              <a:buFont typeface="Arial" panose="020B0604020202020204" pitchFamily="34" charset="0"/>
              <a:buChar char="•"/>
              <a:defRPr lang="en-US" sz="2400" kern="1200" dirty="0" smtClean="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Name and Title</a:t>
            </a:r>
          </a:p>
        </p:txBody>
      </p:sp>
    </p:spTree>
    <p:extLst>
      <p:ext uri="{BB962C8B-B14F-4D97-AF65-F5344CB8AC3E}">
        <p14:creationId xmlns:p14="http://schemas.microsoft.com/office/powerpoint/2010/main" val="37281049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0" algn="l" defTabSz="914400" rtl="0" eaLnBrk="1" latinLnBrk="0" hangingPunct="1">
        <a:lnSpc>
          <a:spcPct val="90000"/>
        </a:lnSpc>
        <a:spcBef>
          <a:spcPts val="1000"/>
        </a:spcBef>
        <a:buClr>
          <a:srgbClr val="7ABF35"/>
        </a:buClr>
        <a:buFont typeface="Arial" panose="020B0604020202020204" pitchFamily="34" charset="0"/>
        <a:buNone/>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143000" indent="-228600" algn="l" defTabSz="914400" rtl="0" eaLnBrk="1" latinLnBrk="0" hangingPunct="1">
        <a:lnSpc>
          <a:spcPct val="90000"/>
        </a:lnSpc>
        <a:spcBef>
          <a:spcPts val="500"/>
        </a:spcBef>
        <a:buClr>
          <a:srgbClr val="08B0FF"/>
        </a:buClr>
        <a:buFont typeface="Wingdings" panose="05000000000000000000" pitchFamily="2" charset="2"/>
        <a:buChar char="§"/>
        <a:defRPr lang="en-US" sz="2400" kern="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600200" indent="-228600" algn="l" defTabSz="914400" rtl="0" eaLnBrk="1" latinLnBrk="0" hangingPunct="1">
        <a:lnSpc>
          <a:spcPct val="90000"/>
        </a:lnSpc>
        <a:spcBef>
          <a:spcPts val="500"/>
        </a:spcBef>
        <a:buClr>
          <a:schemeClr val="accent2">
            <a:lumMod val="60000"/>
            <a:lumOff val="40000"/>
          </a:schemeClr>
        </a:buClr>
        <a:buFont typeface="Arial" panose="020B0604020202020204" pitchFamily="34" charset="0"/>
        <a:buChar char="•"/>
        <a:defRPr lang="en-US" sz="2400" kern="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2057400" indent="-228600" algn="l" defTabSz="914400" rtl="0" eaLnBrk="1" latinLnBrk="0" hangingPunct="1">
        <a:lnSpc>
          <a:spcPct val="90000"/>
        </a:lnSpc>
        <a:spcBef>
          <a:spcPts val="500"/>
        </a:spcBef>
        <a:buClr>
          <a:srgbClr val="92D050"/>
        </a:buClr>
        <a:buFont typeface="Arial" panose="020B0604020202020204" pitchFamily="34" charset="0"/>
        <a:buChar char="•"/>
        <a:defRPr lang="en-US" sz="2400" kern="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514600" indent="-228600" algn="l" defTabSz="914400" rtl="0" eaLnBrk="1" latinLnBrk="0" hangingPunct="1">
        <a:lnSpc>
          <a:spcPct val="90000"/>
        </a:lnSpc>
        <a:spcBef>
          <a:spcPts val="500"/>
        </a:spcBef>
        <a:buClr>
          <a:schemeClr val="accent6"/>
        </a:buClr>
        <a:buFont typeface="Arial" panose="020B0604020202020204" pitchFamily="34" charset="0"/>
        <a:buChar char="•"/>
        <a:defRPr lang="en-US" sz="2400" kern="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Clr>
          <a:schemeClr val="accent4"/>
        </a:buClr>
        <a:buFont typeface="Arial" panose="020B0604020202020204" pitchFamily="34" charset="0"/>
        <a:buChar char="•"/>
        <a:defRPr lang="en-US" sz="2400" kern="1200" dirty="0" smtClean="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cori.org/research-team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pcori.org/research-fundamenta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www.pcori.org/research-team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C5F-98A3-4F71-8F52-A4AFFB3B4254}"/>
              </a:ext>
            </a:extLst>
          </p:cNvPr>
          <p:cNvSpPr>
            <a:spLocks noGrp="1"/>
          </p:cNvSpPr>
          <p:nvPr>
            <p:ph type="title"/>
          </p:nvPr>
        </p:nvSpPr>
        <p:spPr/>
        <p:txBody>
          <a:bodyPr>
            <a:normAutofit fontScale="90000"/>
          </a:bodyPr>
          <a:lstStyle/>
          <a:p>
            <a:r>
              <a:rPr lang="en-US" dirty="0">
                <a:solidFill>
                  <a:srgbClr val="FFFFFF"/>
                </a:solidFill>
              </a:rPr>
              <a:t>How to Use the </a:t>
            </a:r>
            <a:r>
              <a:rPr lang="en-US" i="1" dirty="0">
                <a:solidFill>
                  <a:srgbClr val="FFFFFF"/>
                </a:solidFill>
              </a:rPr>
              <a:t>Benefits of Multi-Stakeholder Engagement </a:t>
            </a:r>
            <a:r>
              <a:rPr lang="en-US" dirty="0">
                <a:solidFill>
                  <a:srgbClr val="FFFFFF"/>
                </a:solidFill>
              </a:rPr>
              <a:t>Slide</a:t>
            </a:r>
            <a:r>
              <a:rPr lang="en-US" i="1" dirty="0">
                <a:solidFill>
                  <a:srgbClr val="FFFFFF"/>
                </a:solidFill>
              </a:rPr>
              <a:t> </a:t>
            </a:r>
            <a:r>
              <a:rPr lang="en-US" dirty="0">
                <a:solidFill>
                  <a:srgbClr val="FFFFFF"/>
                </a:solidFill>
              </a:rPr>
              <a:t>Deck </a:t>
            </a:r>
            <a:endParaRPr lang="en-US" dirty="0"/>
          </a:p>
        </p:txBody>
      </p:sp>
      <p:sp>
        <p:nvSpPr>
          <p:cNvPr id="3" name="Content Placeholder 2">
            <a:extLst>
              <a:ext uri="{FF2B5EF4-FFF2-40B4-BE49-F238E27FC236}">
                <a16:creationId xmlns:a16="http://schemas.microsoft.com/office/drawing/2014/main" id="{E2769171-2110-4B33-B5A5-4EAD1BEF0FD3}"/>
              </a:ext>
            </a:extLst>
          </p:cNvPr>
          <p:cNvSpPr>
            <a:spLocks noGrp="1"/>
          </p:cNvSpPr>
          <p:nvPr>
            <p:ph idx="1"/>
          </p:nvPr>
        </p:nvSpPr>
        <p:spPr/>
        <p:txBody>
          <a:bodyPr>
            <a:normAutofit/>
          </a:bodyPr>
          <a:lstStyle/>
          <a:p>
            <a:pPr marL="274320" lvl="0" indent="-274320">
              <a:lnSpc>
                <a:spcPct val="100000"/>
              </a:lnSpc>
              <a:spcBef>
                <a:spcPts val="1200"/>
              </a:spcBef>
              <a:buClr>
                <a:srgbClr val="194B5D"/>
              </a:buClr>
              <a:defRPr/>
            </a:pPr>
            <a:r>
              <a:rPr lang="en-US" sz="2400" dirty="0">
                <a:solidFill>
                  <a:srgbClr val="040404"/>
                </a:solidFill>
              </a:rPr>
              <a:t>This slide deck was developed by the Patient-Centered Outcomes Research Institute (PCORI) as part of the Building Effective Multi-Stakeholder Research Teams website (</a:t>
            </a:r>
            <a:r>
              <a:rPr lang="en-US" sz="2400" dirty="0">
                <a:solidFill>
                  <a:srgbClr val="040404"/>
                </a:solidFill>
                <a:hlinkClick r:id="rId3">
                  <a:extLst>
                    <a:ext uri="{A12FA001-AC4F-418D-AE19-62706E023703}">
                      <ahyp:hlinkClr xmlns:ahyp="http://schemas.microsoft.com/office/drawing/2018/hyperlinkcolor" val="tx"/>
                    </a:ext>
                  </a:extLst>
                </a:hlinkClick>
              </a:rPr>
              <a:t>http://www.pcori.org/research-teams</a:t>
            </a:r>
            <a:r>
              <a:rPr lang="en-US" sz="2400" dirty="0">
                <a:solidFill>
                  <a:srgbClr val="040404"/>
                </a:solidFill>
              </a:rPr>
              <a:t>).</a:t>
            </a:r>
          </a:p>
          <a:p>
            <a:pPr marL="274320" lvl="0" indent="-274320">
              <a:lnSpc>
                <a:spcPct val="100000"/>
              </a:lnSpc>
              <a:spcBef>
                <a:spcPts val="1800"/>
              </a:spcBef>
              <a:buClr>
                <a:srgbClr val="194B5D"/>
              </a:buClr>
              <a:defRPr/>
            </a:pPr>
            <a:r>
              <a:rPr lang="en-US" sz="2400" dirty="0">
                <a:solidFill>
                  <a:srgbClr val="040404"/>
                </a:solidFill>
              </a:rPr>
              <a:t>It is organized into four sections: </a:t>
            </a:r>
          </a:p>
          <a:p>
            <a:pPr marL="971550" lvl="1" indent="-514350">
              <a:lnSpc>
                <a:spcPct val="100000"/>
              </a:lnSpc>
              <a:spcBef>
                <a:spcPts val="600"/>
              </a:spcBef>
              <a:buClr>
                <a:srgbClr val="41661C"/>
              </a:buClr>
              <a:buFont typeface="+mj-lt"/>
              <a:buAutoNum type="romanUcPeriod"/>
              <a:defRPr/>
            </a:pPr>
            <a:r>
              <a:rPr lang="en-US" sz="2200" dirty="0">
                <a:solidFill>
                  <a:srgbClr val="040404"/>
                </a:solidFill>
              </a:rPr>
              <a:t>What is patient-centered outcomes research (PCOR)? </a:t>
            </a:r>
          </a:p>
          <a:p>
            <a:pPr marL="971550" lvl="1" indent="-514350">
              <a:lnSpc>
                <a:spcPct val="100000"/>
              </a:lnSpc>
              <a:spcBef>
                <a:spcPts val="600"/>
              </a:spcBef>
              <a:buClr>
                <a:srgbClr val="41661C"/>
              </a:buClr>
              <a:buFont typeface="+mj-lt"/>
              <a:buAutoNum type="romanUcPeriod"/>
              <a:defRPr/>
            </a:pPr>
            <a:r>
              <a:rPr lang="en-US" sz="2200" dirty="0">
                <a:solidFill>
                  <a:srgbClr val="040404"/>
                </a:solidFill>
              </a:rPr>
              <a:t>Why engage patients and other stakeholders in PCOR? </a:t>
            </a:r>
          </a:p>
          <a:p>
            <a:pPr marL="971550" lvl="1" indent="-514350">
              <a:lnSpc>
                <a:spcPct val="100000"/>
              </a:lnSpc>
              <a:spcBef>
                <a:spcPts val="600"/>
              </a:spcBef>
              <a:buClr>
                <a:srgbClr val="41661C"/>
              </a:buClr>
              <a:buFont typeface="+mj-lt"/>
              <a:buAutoNum type="romanUcPeriod"/>
              <a:defRPr/>
            </a:pPr>
            <a:r>
              <a:rPr lang="en-US" sz="2200" dirty="0">
                <a:solidFill>
                  <a:srgbClr val="040404"/>
                </a:solidFill>
              </a:rPr>
              <a:t>How can multi-stakeholder engagement improve the research process</a:t>
            </a:r>
            <a:br>
              <a:rPr lang="en-US" sz="2200" dirty="0">
                <a:solidFill>
                  <a:srgbClr val="040404"/>
                </a:solidFill>
              </a:rPr>
            </a:br>
            <a:r>
              <a:rPr lang="en-US" sz="2200" dirty="0">
                <a:solidFill>
                  <a:srgbClr val="040404"/>
                </a:solidFill>
              </a:rPr>
              <a:t>and results? </a:t>
            </a:r>
          </a:p>
          <a:p>
            <a:pPr marL="971550" lvl="1" indent="-514350">
              <a:lnSpc>
                <a:spcPct val="100000"/>
              </a:lnSpc>
              <a:spcBef>
                <a:spcPts val="600"/>
              </a:spcBef>
              <a:buClr>
                <a:srgbClr val="41661C"/>
              </a:buClr>
              <a:buFont typeface="+mj-lt"/>
              <a:buAutoNum type="romanUcPeriod"/>
              <a:defRPr/>
            </a:pPr>
            <a:r>
              <a:rPr lang="en-US" sz="2200" dirty="0">
                <a:solidFill>
                  <a:srgbClr val="040404"/>
                </a:solidFill>
              </a:rPr>
              <a:t>How can organizations support multi-stakeholder engagement in PCOR?</a:t>
            </a:r>
          </a:p>
          <a:p>
            <a:pPr marL="274320" lvl="0" indent="-274320">
              <a:lnSpc>
                <a:spcPct val="100000"/>
              </a:lnSpc>
              <a:spcBef>
                <a:spcPts val="1800"/>
              </a:spcBef>
              <a:buClr>
                <a:srgbClr val="194B5D"/>
              </a:buClr>
              <a:defRPr/>
            </a:pPr>
            <a:r>
              <a:rPr lang="en-US" sz="2400" dirty="0">
                <a:solidFill>
                  <a:srgbClr val="040404"/>
                </a:solidFill>
              </a:rPr>
              <a:t>You may use this slide deck in its entirety or select sections or slides to use in your own presentation.</a:t>
            </a:r>
          </a:p>
        </p:txBody>
      </p:sp>
      <p:sp>
        <p:nvSpPr>
          <p:cNvPr id="4" name="Slide Number Placeholder 3">
            <a:extLst>
              <a:ext uri="{FF2B5EF4-FFF2-40B4-BE49-F238E27FC236}">
                <a16:creationId xmlns:a16="http://schemas.microsoft.com/office/drawing/2014/main" id="{4E476631-9B17-47FC-BF6E-06378EF25282}"/>
              </a:ext>
            </a:extLst>
          </p:cNvPr>
          <p:cNvSpPr>
            <a:spLocks noGrp="1"/>
          </p:cNvSpPr>
          <p:nvPr>
            <p:ph type="sldNum" sz="quarter" idx="12"/>
          </p:nvPr>
        </p:nvSpPr>
        <p:spPr/>
        <p:txBody>
          <a:bodyPr/>
          <a:lstStyle/>
          <a:p>
            <a:fld id="{91C14B79-5249-41E5-9621-AF0F1BF8AF70}" type="slidenum">
              <a:rPr lang="en-US" smtClean="0"/>
              <a:t>1</a:t>
            </a:fld>
            <a:endParaRPr lang="en-US" dirty="0"/>
          </a:p>
        </p:txBody>
      </p:sp>
    </p:spTree>
    <p:extLst>
      <p:ext uri="{BB962C8B-B14F-4D97-AF65-F5344CB8AC3E}">
        <p14:creationId xmlns:p14="http://schemas.microsoft.com/office/powerpoint/2010/main" val="144215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F973-6A05-4CF3-8DF7-D9CC2B0AAFDF}"/>
              </a:ext>
            </a:extLst>
          </p:cNvPr>
          <p:cNvSpPr>
            <a:spLocks noGrp="1"/>
          </p:cNvSpPr>
          <p:nvPr>
            <p:ph type="title"/>
          </p:nvPr>
        </p:nvSpPr>
        <p:spPr/>
        <p:txBody>
          <a:bodyPr>
            <a:normAutofit fontScale="90000"/>
          </a:bodyPr>
          <a:lstStyle/>
          <a:p>
            <a:r>
              <a:rPr lang="en-US" dirty="0"/>
              <a:t>II. Why engage patients and other stakeholders in PCOR?</a:t>
            </a:r>
          </a:p>
        </p:txBody>
      </p:sp>
      <p:sp>
        <p:nvSpPr>
          <p:cNvPr id="3" name="Slide Number Placeholder 2">
            <a:extLst>
              <a:ext uri="{FF2B5EF4-FFF2-40B4-BE49-F238E27FC236}">
                <a16:creationId xmlns:a16="http://schemas.microsoft.com/office/drawing/2014/main" id="{DA7A003A-827F-425D-9310-C0BF1FC6A3A7}"/>
              </a:ext>
            </a:extLst>
          </p:cNvPr>
          <p:cNvSpPr>
            <a:spLocks noGrp="1"/>
          </p:cNvSpPr>
          <p:nvPr>
            <p:ph type="sldNum" sz="quarter" idx="10"/>
          </p:nvPr>
        </p:nvSpPr>
        <p:spPr/>
        <p:txBody>
          <a:bodyPr/>
          <a:lstStyle/>
          <a:p>
            <a:fld id="{91C14B79-5249-41E5-9621-AF0F1BF8AF70}" type="slidenum">
              <a:rPr lang="en-US" smtClean="0"/>
              <a:pPr/>
              <a:t>10</a:t>
            </a:fld>
            <a:endParaRPr lang="en-US" dirty="0"/>
          </a:p>
        </p:txBody>
      </p:sp>
    </p:spTree>
    <p:extLst>
      <p:ext uri="{BB962C8B-B14F-4D97-AF65-F5344CB8AC3E}">
        <p14:creationId xmlns:p14="http://schemas.microsoft.com/office/powerpoint/2010/main" val="171655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CF823B-6E2F-4614-85D2-448BA24CE2D2}"/>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Engagement benefits research </a:t>
            </a:r>
            <a:r>
              <a:rPr lang="en-US" dirty="0">
                <a:solidFill>
                  <a:prstClr val="white"/>
                </a:solidFill>
              </a:rPr>
              <a:t>organizations</a:t>
            </a:r>
            <a:endParaRPr lang="en-US" dirty="0"/>
          </a:p>
        </p:txBody>
      </p:sp>
      <p:sp>
        <p:nvSpPr>
          <p:cNvPr id="4" name="Content Placeholder 3">
            <a:extLst>
              <a:ext uri="{FF2B5EF4-FFF2-40B4-BE49-F238E27FC236}">
                <a16:creationId xmlns:a16="http://schemas.microsoft.com/office/drawing/2014/main" id="{F539A958-4B53-48FD-9569-B59713B6A75A}"/>
              </a:ext>
            </a:extLst>
          </p:cNvPr>
          <p:cNvSpPr>
            <a:spLocks noGrp="1"/>
          </p:cNvSpPr>
          <p:nvPr>
            <p:ph sz="half" idx="1"/>
          </p:nvPr>
        </p:nvSpPr>
        <p:spPr>
          <a:xfrm>
            <a:off x="216568" y="1458222"/>
            <a:ext cx="6319090" cy="4898128"/>
          </a:xfrm>
        </p:spPr>
        <p:txBody>
          <a:bodyPr>
            <a:noAutofit/>
          </a:bodyPr>
          <a:lstStyle/>
          <a:p>
            <a:pPr marL="0" lvl="0" indent="0">
              <a:buClr>
                <a:srgbClr val="7ABF35"/>
              </a:buClr>
              <a:buNone/>
            </a:pPr>
            <a:r>
              <a:rPr lang="en-US" sz="2000" b="1" dirty="0">
                <a:solidFill>
                  <a:srgbClr val="040404"/>
                </a:solidFill>
              </a:rPr>
              <a:t>Research organizations can benefit from…</a:t>
            </a:r>
          </a:p>
          <a:p>
            <a:pPr marL="274320" lvl="0" indent="-274320">
              <a:spcBef>
                <a:spcPts val="600"/>
              </a:spcBef>
              <a:buClr>
                <a:srgbClr val="194B5D"/>
              </a:buClr>
            </a:pPr>
            <a:r>
              <a:rPr lang="en-US" sz="2000" dirty="0">
                <a:solidFill>
                  <a:srgbClr val="040404"/>
                </a:solidFill>
              </a:rPr>
              <a:t>A stronger connection to and understanding of the communities served by the research</a:t>
            </a:r>
          </a:p>
          <a:p>
            <a:pPr marL="274320" indent="-274320">
              <a:spcBef>
                <a:spcPts val="600"/>
              </a:spcBef>
              <a:buClr>
                <a:srgbClr val="194B5D"/>
              </a:buClr>
            </a:pPr>
            <a:r>
              <a:rPr lang="en-US" sz="2000" dirty="0">
                <a:solidFill>
                  <a:srgbClr val="040404"/>
                </a:solidFill>
              </a:rPr>
              <a:t>Increased interest in research participation by communities</a:t>
            </a:r>
          </a:p>
          <a:p>
            <a:pPr marL="274320" indent="-274320">
              <a:spcBef>
                <a:spcPts val="600"/>
              </a:spcBef>
              <a:buClr>
                <a:srgbClr val="194B5D"/>
              </a:buClr>
            </a:pPr>
            <a:r>
              <a:rPr lang="en-US" sz="2000" dirty="0">
                <a:solidFill>
                  <a:srgbClr val="040404"/>
                </a:solidFill>
              </a:rPr>
              <a:t>Increased interest in research by partners who play a role in carrying out the research</a:t>
            </a:r>
          </a:p>
          <a:p>
            <a:pPr marL="274320" indent="-274320">
              <a:spcBef>
                <a:spcPts val="600"/>
              </a:spcBef>
              <a:buClr>
                <a:srgbClr val="194B5D"/>
              </a:buClr>
            </a:pPr>
            <a:r>
              <a:rPr lang="en-US" sz="2000" dirty="0">
                <a:solidFill>
                  <a:srgbClr val="040404"/>
                </a:solidFill>
              </a:rPr>
              <a:t>Supporting research that addresses real-world problems</a:t>
            </a:r>
          </a:p>
          <a:p>
            <a:pPr marL="274320" lvl="0" indent="-274320">
              <a:spcBef>
                <a:spcPts val="600"/>
              </a:spcBef>
              <a:buClr>
                <a:srgbClr val="194B5D"/>
              </a:buClr>
            </a:pPr>
            <a:r>
              <a:rPr lang="en-US" sz="2000" dirty="0">
                <a:solidFill>
                  <a:srgbClr val="040404"/>
                </a:solidFill>
              </a:rPr>
              <a:t>Building knowledge, skills, and partnerships that support multi-stakeholder research </a:t>
            </a:r>
          </a:p>
          <a:p>
            <a:pPr marL="274320" lvl="0" indent="-274320">
              <a:spcBef>
                <a:spcPts val="600"/>
              </a:spcBef>
              <a:buClr>
                <a:srgbClr val="194B5D"/>
              </a:buClr>
            </a:pPr>
            <a:r>
              <a:rPr lang="en-US" sz="2000" dirty="0">
                <a:solidFill>
                  <a:srgbClr val="040404"/>
                </a:solidFill>
              </a:rPr>
              <a:t>Being prepared to meet funders’ increasing requirements to partner with stakeholders</a:t>
            </a:r>
          </a:p>
        </p:txBody>
      </p:sp>
      <p:sp>
        <p:nvSpPr>
          <p:cNvPr id="10" name="Content Placeholder 9">
            <a:extLst>
              <a:ext uri="{FF2B5EF4-FFF2-40B4-BE49-F238E27FC236}">
                <a16:creationId xmlns:a16="http://schemas.microsoft.com/office/drawing/2014/main" id="{AA894E24-6CAF-4FEC-A4CE-666E07D6922D}"/>
              </a:ext>
            </a:extLst>
          </p:cNvPr>
          <p:cNvSpPr>
            <a:spLocks noGrp="1"/>
          </p:cNvSpPr>
          <p:nvPr>
            <p:ph sz="half" idx="2"/>
          </p:nvPr>
        </p:nvSpPr>
        <p:spPr>
          <a:xfrm>
            <a:off x="6821819" y="1458220"/>
            <a:ext cx="4531981" cy="4898129"/>
          </a:xfrm>
          <a:solidFill>
            <a:srgbClr val="194B5D"/>
          </a:solidFill>
        </p:spPr>
        <p:txBody>
          <a:bodyPr lIns="182880" tIns="182880" rIns="182880" bIns="182880">
            <a:normAutofit fontScale="62500" lnSpcReduction="20000"/>
          </a:bodyPr>
          <a:lstStyle/>
          <a:p>
            <a:pPr marL="0" indent="0">
              <a:lnSpc>
                <a:spcPct val="120000"/>
              </a:lnSpc>
              <a:buNone/>
            </a:pPr>
            <a:r>
              <a:rPr lang="en-US" i="1" dirty="0">
                <a:solidFill>
                  <a:schemeClr val="bg1"/>
                </a:solidFill>
              </a:rPr>
              <a:t>“The institution has been able to maintain a strong and collegial working relationship between the health plan, the stakeholder board, and the institution’s research team. This strong relationship is based on continual years of collaboration and an understanding that engaging the stakeholders during the duration of a project is beneficial and allows for the research team to maintain ongoing relationships with this cadre of stakeholders for future research projects.” </a:t>
            </a:r>
          </a:p>
          <a:p>
            <a:pPr marL="0" indent="0">
              <a:lnSpc>
                <a:spcPct val="120000"/>
              </a:lnSpc>
              <a:buNone/>
            </a:pPr>
            <a:r>
              <a:rPr lang="en-US" dirty="0">
                <a:solidFill>
                  <a:schemeClr val="bg1"/>
                </a:solidFill>
              </a:rPr>
              <a:t>—PCORI-Funded Researcher </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11</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35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DC2123-AF32-493B-B150-799B403B396E}"/>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Engagement benefits researchers</a:t>
            </a:r>
            <a:endParaRPr lang="en-US" dirty="0"/>
          </a:p>
        </p:txBody>
      </p:sp>
      <p:sp>
        <p:nvSpPr>
          <p:cNvPr id="10" name="Content Placeholder 9">
            <a:extLst>
              <a:ext uri="{FF2B5EF4-FFF2-40B4-BE49-F238E27FC236}">
                <a16:creationId xmlns:a16="http://schemas.microsoft.com/office/drawing/2014/main" id="{067E27FF-0284-40B0-8AE8-AEEB69BB6941}"/>
              </a:ext>
            </a:extLst>
          </p:cNvPr>
          <p:cNvSpPr>
            <a:spLocks noGrp="1"/>
          </p:cNvSpPr>
          <p:nvPr>
            <p:ph sz="half" idx="1"/>
          </p:nvPr>
        </p:nvSpPr>
        <p:spPr>
          <a:xfrm>
            <a:off x="217088" y="1453830"/>
            <a:ext cx="5802712" cy="4902520"/>
          </a:xfrm>
        </p:spPr>
        <p:txBody>
          <a:bodyPr>
            <a:normAutofit/>
          </a:bodyPr>
          <a:lstStyle/>
          <a:p>
            <a:pPr marL="0" lvl="0" indent="0">
              <a:buClr>
                <a:srgbClr val="7ABF35"/>
              </a:buClr>
              <a:buNone/>
            </a:pPr>
            <a:r>
              <a:rPr lang="en-US" sz="2400" b="1" dirty="0">
                <a:solidFill>
                  <a:srgbClr val="040404"/>
                </a:solidFill>
              </a:rPr>
              <a:t>Researchers can benefit from…</a:t>
            </a:r>
          </a:p>
          <a:p>
            <a:pPr marL="274320" lvl="0" indent="-274320">
              <a:spcBef>
                <a:spcPts val="600"/>
              </a:spcBef>
              <a:buClr>
                <a:srgbClr val="194B5D"/>
              </a:buClr>
              <a:defRPr/>
            </a:pPr>
            <a:r>
              <a:rPr lang="en-US" sz="2400" dirty="0">
                <a:solidFill>
                  <a:srgbClr val="040404"/>
                </a:solidFill>
              </a:rPr>
              <a:t>Understanding the real-world experiences and concerns of their study populations</a:t>
            </a:r>
          </a:p>
          <a:p>
            <a:pPr marL="274320" lvl="0" indent="-274320">
              <a:spcBef>
                <a:spcPts val="600"/>
              </a:spcBef>
              <a:buClr>
                <a:srgbClr val="194B5D"/>
              </a:buClr>
              <a:defRPr/>
            </a:pPr>
            <a:r>
              <a:rPr lang="en-US" sz="2400" dirty="0">
                <a:solidFill>
                  <a:srgbClr val="040404"/>
                </a:solidFill>
              </a:rPr>
              <a:t>Identifying new ways of conducting research</a:t>
            </a:r>
          </a:p>
          <a:p>
            <a:pPr marL="274320" lvl="0" indent="-274320">
              <a:spcBef>
                <a:spcPts val="600"/>
              </a:spcBef>
              <a:buClr>
                <a:srgbClr val="194B5D"/>
              </a:buClr>
              <a:defRPr/>
            </a:pPr>
            <a:r>
              <a:rPr lang="en-US" sz="2400" dirty="0">
                <a:solidFill>
                  <a:srgbClr val="040404"/>
                </a:solidFill>
              </a:rPr>
              <a:t>Building partnerships that can help improve all aspects of the study</a:t>
            </a:r>
          </a:p>
          <a:p>
            <a:pPr marL="274320" indent="-274320">
              <a:spcBef>
                <a:spcPts val="600"/>
              </a:spcBef>
              <a:buClr>
                <a:srgbClr val="194B5D"/>
              </a:buClr>
              <a:defRPr/>
            </a:pPr>
            <a:r>
              <a:rPr lang="en-US" sz="2400" dirty="0">
                <a:solidFill>
                  <a:srgbClr val="040404"/>
                </a:solidFill>
              </a:rPr>
              <a:t>A commitment to future engagement</a:t>
            </a:r>
          </a:p>
        </p:txBody>
      </p:sp>
      <p:sp>
        <p:nvSpPr>
          <p:cNvPr id="12" name="Content Placeholder 11">
            <a:extLst>
              <a:ext uri="{FF2B5EF4-FFF2-40B4-BE49-F238E27FC236}">
                <a16:creationId xmlns:a16="http://schemas.microsoft.com/office/drawing/2014/main" id="{0F4CE8F1-B54A-4018-A477-084E02BA1FD7}"/>
              </a:ext>
            </a:extLst>
          </p:cNvPr>
          <p:cNvSpPr>
            <a:spLocks noGrp="1"/>
          </p:cNvSpPr>
          <p:nvPr>
            <p:ph sz="half" idx="2"/>
          </p:nvPr>
        </p:nvSpPr>
        <p:spPr>
          <a:xfrm>
            <a:off x="6172199" y="1453829"/>
            <a:ext cx="5371833" cy="5045647"/>
          </a:xfrm>
          <a:solidFill>
            <a:srgbClr val="194B5D"/>
          </a:solidFill>
        </p:spPr>
        <p:txBody>
          <a:bodyPr lIns="182880" tIns="182880" rIns="182880" bIns="182880">
            <a:noAutofit/>
          </a:bodyPr>
          <a:lstStyle/>
          <a:p>
            <a:pPr marL="0" indent="0">
              <a:lnSpc>
                <a:spcPct val="120000"/>
              </a:lnSpc>
              <a:buNone/>
            </a:pPr>
            <a:r>
              <a:rPr lang="en-US" sz="2000" i="1" dirty="0">
                <a:solidFill>
                  <a:schemeClr val="bg1"/>
                </a:solidFill>
              </a:rPr>
              <a:t>“To elicit ongoing feedback, we have begun circulating a monthly question in the newsletters to facilitate stakeholder input on project planning. Information collected is shared with the Study Advisory Committee, Study Leadership Team, Study Co-Investigators, partner practices, and other stakeholders and colleagues. These frequent contacts and sharing of study methods have led to iterative modifications to our data collection strategy. </a:t>
            </a:r>
            <a:br>
              <a:rPr lang="en-US" sz="2000" i="1" dirty="0">
                <a:solidFill>
                  <a:schemeClr val="bg1"/>
                </a:solidFill>
              </a:rPr>
            </a:br>
            <a:r>
              <a:rPr lang="en-US" sz="2000" dirty="0">
                <a:solidFill>
                  <a:schemeClr val="bg1"/>
                </a:solidFill>
              </a:rPr>
              <a:t>—PCORI-Funded Researcher</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12</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34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DCE04B-62EB-42D7-AB76-0B8970F19F4E}"/>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Engagement benefits patients, stakeholders, and communities</a:t>
            </a:r>
            <a:endParaRPr lang="en-US" dirty="0"/>
          </a:p>
        </p:txBody>
      </p:sp>
      <p:sp>
        <p:nvSpPr>
          <p:cNvPr id="12" name="Content Placeholder 11">
            <a:extLst>
              <a:ext uri="{FF2B5EF4-FFF2-40B4-BE49-F238E27FC236}">
                <a16:creationId xmlns:a16="http://schemas.microsoft.com/office/drawing/2014/main" id="{668FE71B-A035-46AE-9B1A-5F66A72D1263}"/>
              </a:ext>
            </a:extLst>
          </p:cNvPr>
          <p:cNvSpPr>
            <a:spLocks noGrp="1"/>
          </p:cNvSpPr>
          <p:nvPr>
            <p:ph sz="half" idx="1"/>
          </p:nvPr>
        </p:nvSpPr>
        <p:spPr/>
        <p:txBody>
          <a:bodyPr>
            <a:normAutofit fontScale="92500" lnSpcReduction="10000"/>
          </a:bodyPr>
          <a:lstStyle/>
          <a:p>
            <a:pPr marL="0" lvl="0" indent="0">
              <a:buClr>
                <a:srgbClr val="7ABF35"/>
              </a:buClr>
              <a:buNone/>
            </a:pPr>
            <a:r>
              <a:rPr lang="en-US" b="1" dirty="0">
                <a:solidFill>
                  <a:srgbClr val="040404"/>
                </a:solidFill>
              </a:rPr>
              <a:t>Patients and stakeholders can benefit from…</a:t>
            </a:r>
          </a:p>
          <a:p>
            <a:pPr marL="274320" lvl="0" indent="-274320">
              <a:spcBef>
                <a:spcPts val="600"/>
              </a:spcBef>
              <a:buClr>
                <a:srgbClr val="194B5D"/>
              </a:buClr>
              <a:defRPr/>
            </a:pPr>
            <a:r>
              <a:rPr lang="en-US" dirty="0">
                <a:solidFill>
                  <a:srgbClr val="040404"/>
                </a:solidFill>
              </a:rPr>
              <a:t>More knowledge and enthusiasm for research</a:t>
            </a:r>
          </a:p>
          <a:p>
            <a:pPr marL="274320" lvl="0" indent="-274320">
              <a:spcBef>
                <a:spcPts val="600"/>
              </a:spcBef>
              <a:buClr>
                <a:srgbClr val="194B5D"/>
              </a:buClr>
              <a:defRPr/>
            </a:pPr>
            <a:r>
              <a:rPr lang="en-US" dirty="0">
                <a:solidFill>
                  <a:srgbClr val="040404"/>
                </a:solidFill>
              </a:rPr>
              <a:t>Developed skills and professional opportunities</a:t>
            </a:r>
          </a:p>
          <a:p>
            <a:pPr marL="274320" lvl="0" indent="-274320">
              <a:spcBef>
                <a:spcPts val="600"/>
              </a:spcBef>
              <a:buClr>
                <a:srgbClr val="194B5D"/>
              </a:buClr>
              <a:defRPr/>
            </a:pPr>
            <a:r>
              <a:rPr lang="en-US" dirty="0">
                <a:solidFill>
                  <a:srgbClr val="040404"/>
                </a:solidFill>
              </a:rPr>
              <a:t>Improved personal health and health care </a:t>
            </a:r>
          </a:p>
          <a:p>
            <a:pPr marL="274320" lvl="0" indent="-274320">
              <a:spcBef>
                <a:spcPts val="600"/>
              </a:spcBef>
              <a:buClr>
                <a:srgbClr val="194B5D"/>
              </a:buClr>
              <a:defRPr/>
            </a:pPr>
            <a:r>
              <a:rPr lang="en-US" dirty="0">
                <a:solidFill>
                  <a:srgbClr val="040404"/>
                </a:solidFill>
              </a:rPr>
              <a:t>New or better relationships with researchers</a:t>
            </a:r>
          </a:p>
          <a:p>
            <a:pPr marL="274320" lvl="0" indent="-274320">
              <a:spcBef>
                <a:spcPts val="600"/>
              </a:spcBef>
              <a:buClr>
                <a:srgbClr val="194B5D"/>
              </a:buClr>
              <a:defRPr/>
            </a:pPr>
            <a:r>
              <a:rPr lang="en-US" dirty="0">
                <a:solidFill>
                  <a:srgbClr val="040404"/>
                </a:solidFill>
              </a:rPr>
              <a:t>Feeling that they are making a difference</a:t>
            </a:r>
          </a:p>
        </p:txBody>
      </p:sp>
      <p:sp>
        <p:nvSpPr>
          <p:cNvPr id="13" name="Content Placeholder 12">
            <a:extLst>
              <a:ext uri="{FF2B5EF4-FFF2-40B4-BE49-F238E27FC236}">
                <a16:creationId xmlns:a16="http://schemas.microsoft.com/office/drawing/2014/main" id="{B66399FE-18D8-4D86-85E4-D431B87F2B71}"/>
              </a:ext>
            </a:extLst>
          </p:cNvPr>
          <p:cNvSpPr>
            <a:spLocks noGrp="1"/>
          </p:cNvSpPr>
          <p:nvPr>
            <p:ph sz="half" idx="2"/>
          </p:nvPr>
        </p:nvSpPr>
        <p:spPr/>
        <p:txBody>
          <a:bodyPr>
            <a:normAutofit fontScale="92500" lnSpcReduction="10000"/>
          </a:bodyPr>
          <a:lstStyle/>
          <a:p>
            <a:pPr marL="0" lvl="0" indent="0">
              <a:buClr>
                <a:srgbClr val="7ABF35"/>
              </a:buClr>
              <a:buNone/>
            </a:pPr>
            <a:r>
              <a:rPr lang="en-US" b="1" dirty="0">
                <a:solidFill>
                  <a:srgbClr val="040404"/>
                </a:solidFill>
              </a:rPr>
              <a:t>Communities can </a:t>
            </a:r>
            <a:br>
              <a:rPr lang="en-US" b="1" dirty="0">
                <a:solidFill>
                  <a:srgbClr val="040404"/>
                </a:solidFill>
              </a:rPr>
            </a:br>
            <a:r>
              <a:rPr lang="en-US" b="1" dirty="0">
                <a:solidFill>
                  <a:srgbClr val="040404"/>
                </a:solidFill>
              </a:rPr>
              <a:t>benefit from…</a:t>
            </a:r>
          </a:p>
          <a:p>
            <a:pPr marL="274320" indent="-274320">
              <a:lnSpc>
                <a:spcPct val="100000"/>
              </a:lnSpc>
              <a:spcBef>
                <a:spcPts val="600"/>
              </a:spcBef>
              <a:buClr>
                <a:srgbClr val="194B5D"/>
              </a:buClr>
              <a:defRPr/>
            </a:pPr>
            <a:r>
              <a:rPr lang="en-US" dirty="0">
                <a:solidFill>
                  <a:srgbClr val="040404"/>
                </a:solidFill>
              </a:rPr>
              <a:t>Increased capacity to conduct useful research</a:t>
            </a:r>
          </a:p>
          <a:p>
            <a:pPr marL="274320" indent="-274320">
              <a:lnSpc>
                <a:spcPct val="100000"/>
              </a:lnSpc>
              <a:spcBef>
                <a:spcPts val="600"/>
              </a:spcBef>
              <a:buClr>
                <a:srgbClr val="194B5D"/>
              </a:buClr>
              <a:defRPr/>
            </a:pPr>
            <a:r>
              <a:rPr lang="en-US" dirty="0">
                <a:solidFill>
                  <a:srgbClr val="040404"/>
                </a:solidFill>
              </a:rPr>
              <a:t>Strengthened relationships among stakeholders</a:t>
            </a:r>
          </a:p>
          <a:p>
            <a:pPr marL="274320" indent="-274320">
              <a:lnSpc>
                <a:spcPct val="100000"/>
              </a:lnSpc>
              <a:spcBef>
                <a:spcPts val="600"/>
              </a:spcBef>
              <a:buClr>
                <a:srgbClr val="194B5D"/>
              </a:buClr>
              <a:defRPr/>
            </a:pPr>
            <a:r>
              <a:rPr lang="en-US" dirty="0">
                <a:solidFill>
                  <a:srgbClr val="040404"/>
                </a:solidFill>
              </a:rPr>
              <a:t>Increased awareness of different stakeholder perspectives</a:t>
            </a:r>
          </a:p>
          <a:p>
            <a:pPr marL="274320" indent="-274320">
              <a:lnSpc>
                <a:spcPct val="100000"/>
              </a:lnSpc>
              <a:spcBef>
                <a:spcPts val="600"/>
              </a:spcBef>
              <a:buClr>
                <a:srgbClr val="194B5D"/>
              </a:buClr>
              <a:defRPr/>
            </a:pPr>
            <a:r>
              <a:rPr lang="en-US" dirty="0">
                <a:solidFill>
                  <a:srgbClr val="040404"/>
                </a:solidFill>
              </a:rPr>
              <a:t>The ability to connect PCOR with other community-based efforts to improve health</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13</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01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3296-FABC-4EAE-800D-4A725E96857B}"/>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Engagement can improve the research process and findings </a:t>
            </a:r>
            <a:endParaRPr lang="en-US" dirty="0"/>
          </a:p>
        </p:txBody>
      </p:sp>
      <p:sp>
        <p:nvSpPr>
          <p:cNvPr id="4" name="Content Placeholder 3">
            <a:extLst>
              <a:ext uri="{FF2B5EF4-FFF2-40B4-BE49-F238E27FC236}">
                <a16:creationId xmlns:a16="http://schemas.microsoft.com/office/drawing/2014/main" id="{F093A3EF-6057-4279-A831-B56A69AEE0B5}"/>
              </a:ext>
            </a:extLst>
          </p:cNvPr>
          <p:cNvSpPr>
            <a:spLocks noGrp="1"/>
          </p:cNvSpPr>
          <p:nvPr>
            <p:ph sz="half" idx="1"/>
          </p:nvPr>
        </p:nvSpPr>
        <p:spPr>
          <a:xfrm>
            <a:off x="132347" y="1475409"/>
            <a:ext cx="11774588" cy="3279017"/>
          </a:xfrm>
        </p:spPr>
        <p:txBody>
          <a:bodyPr>
            <a:noAutofit/>
          </a:bodyPr>
          <a:lstStyle/>
          <a:p>
            <a:pPr marL="274320" lvl="0" indent="-274320">
              <a:spcBef>
                <a:spcPts val="1200"/>
              </a:spcBef>
              <a:buClr>
                <a:srgbClr val="194B5D"/>
              </a:buClr>
              <a:defRPr/>
            </a:pPr>
            <a:r>
              <a:rPr lang="en-US" sz="2400" dirty="0">
                <a:solidFill>
                  <a:srgbClr val="040404"/>
                </a:solidFill>
              </a:rPr>
              <a:t>Researchers and stakeholders report that engagement is </a:t>
            </a:r>
            <a:r>
              <a:rPr lang="en-US" sz="2400" b="1" dirty="0">
                <a:solidFill>
                  <a:srgbClr val="040404"/>
                </a:solidFill>
              </a:rPr>
              <a:t>worthwhile</a:t>
            </a:r>
            <a:r>
              <a:rPr lang="en-US" sz="2400" dirty="0">
                <a:solidFill>
                  <a:srgbClr val="040404"/>
                </a:solidFill>
              </a:rPr>
              <a:t> and has shaped their research in multiple ways.</a:t>
            </a:r>
          </a:p>
          <a:p>
            <a:pPr marL="274320" lvl="0" indent="-274320">
              <a:spcBef>
                <a:spcPts val="1200"/>
              </a:spcBef>
              <a:buClr>
                <a:srgbClr val="194B5D"/>
              </a:buClr>
              <a:defRPr/>
            </a:pPr>
            <a:r>
              <a:rPr lang="en-US" sz="2400" dirty="0">
                <a:solidFill>
                  <a:srgbClr val="040404"/>
                </a:solidFill>
              </a:rPr>
              <a:t>Engaging stakeholders helps research teams ask the right questions, study outcomes that </a:t>
            </a:r>
            <a:r>
              <a:rPr lang="en-US" sz="2400" b="1" dirty="0">
                <a:solidFill>
                  <a:srgbClr val="040404"/>
                </a:solidFill>
              </a:rPr>
              <a:t>matter most to patients</a:t>
            </a:r>
            <a:r>
              <a:rPr lang="en-US" sz="2400" dirty="0">
                <a:solidFill>
                  <a:srgbClr val="040404"/>
                </a:solidFill>
              </a:rPr>
              <a:t>, and produce </a:t>
            </a:r>
            <a:r>
              <a:rPr lang="en-US" sz="2400" b="1" dirty="0">
                <a:solidFill>
                  <a:srgbClr val="040404"/>
                </a:solidFill>
              </a:rPr>
              <a:t>useful</a:t>
            </a:r>
            <a:r>
              <a:rPr lang="en-US" sz="2400" dirty="0">
                <a:solidFill>
                  <a:srgbClr val="040404"/>
                </a:solidFill>
              </a:rPr>
              <a:t> and </a:t>
            </a:r>
            <a:r>
              <a:rPr lang="en-US" sz="2400" b="1" dirty="0">
                <a:solidFill>
                  <a:srgbClr val="040404"/>
                </a:solidFill>
              </a:rPr>
              <a:t>relevant</a:t>
            </a:r>
            <a:r>
              <a:rPr lang="en-US" sz="2400" dirty="0">
                <a:solidFill>
                  <a:srgbClr val="040404"/>
                </a:solidFill>
              </a:rPr>
              <a:t> results.</a:t>
            </a:r>
          </a:p>
          <a:p>
            <a:pPr marL="274320" lvl="0" indent="-274320">
              <a:spcBef>
                <a:spcPts val="1200"/>
              </a:spcBef>
              <a:buClr>
                <a:srgbClr val="194B5D"/>
              </a:buClr>
              <a:defRPr/>
            </a:pPr>
            <a:r>
              <a:rPr lang="en-US" sz="2400" dirty="0">
                <a:solidFill>
                  <a:srgbClr val="040404"/>
                </a:solidFill>
              </a:rPr>
              <a:t>Stakeholders who are engaged in meaningful ways in the study: </a:t>
            </a:r>
          </a:p>
          <a:p>
            <a:pPr lvl="1">
              <a:spcBef>
                <a:spcPts val="1200"/>
              </a:spcBef>
              <a:buClr>
                <a:srgbClr val="194B5D"/>
              </a:buClr>
              <a:buFont typeface="Courier New" panose="02070309020205020404" pitchFamily="49" charset="0"/>
              <a:buChar char="­"/>
              <a:defRPr/>
            </a:pPr>
            <a:r>
              <a:rPr lang="en-US" dirty="0">
                <a:solidFill>
                  <a:srgbClr val="040404"/>
                </a:solidFill>
              </a:rPr>
              <a:t>Bring </a:t>
            </a:r>
            <a:r>
              <a:rPr lang="en-US" b="1" dirty="0">
                <a:solidFill>
                  <a:srgbClr val="040404"/>
                </a:solidFill>
              </a:rPr>
              <a:t>lived experiences </a:t>
            </a:r>
            <a:r>
              <a:rPr lang="en-US" dirty="0">
                <a:solidFill>
                  <a:srgbClr val="040404"/>
                </a:solidFill>
              </a:rPr>
              <a:t>and </a:t>
            </a:r>
            <a:r>
              <a:rPr lang="en-US" b="1" dirty="0">
                <a:solidFill>
                  <a:srgbClr val="040404"/>
                </a:solidFill>
              </a:rPr>
              <a:t>expertise</a:t>
            </a:r>
          </a:p>
          <a:p>
            <a:pPr lvl="1">
              <a:spcBef>
                <a:spcPts val="1200"/>
              </a:spcBef>
              <a:buClr>
                <a:srgbClr val="194B5D"/>
              </a:buClr>
              <a:buFont typeface="Courier New" panose="02070309020205020404" pitchFamily="49" charset="0"/>
              <a:buChar char="­"/>
              <a:defRPr/>
            </a:pPr>
            <a:r>
              <a:rPr lang="en-US" dirty="0">
                <a:solidFill>
                  <a:srgbClr val="040404"/>
                </a:solidFill>
              </a:rPr>
              <a:t>Help </a:t>
            </a:r>
            <a:r>
              <a:rPr lang="en-US" b="1" dirty="0">
                <a:solidFill>
                  <a:srgbClr val="040404"/>
                </a:solidFill>
              </a:rPr>
              <a:t>solve real-world problems </a:t>
            </a:r>
          </a:p>
        </p:txBody>
      </p:sp>
      <p:sp>
        <p:nvSpPr>
          <p:cNvPr id="6" name="Content Placeholder 5">
            <a:extLst>
              <a:ext uri="{FF2B5EF4-FFF2-40B4-BE49-F238E27FC236}">
                <a16:creationId xmlns:a16="http://schemas.microsoft.com/office/drawing/2014/main" id="{122F0AE1-8304-407B-A9C9-B6AD51B58074}"/>
              </a:ext>
            </a:extLst>
          </p:cNvPr>
          <p:cNvSpPr>
            <a:spLocks noGrp="1"/>
          </p:cNvSpPr>
          <p:nvPr>
            <p:ph sz="half" idx="2"/>
          </p:nvPr>
        </p:nvSpPr>
        <p:spPr>
          <a:xfrm>
            <a:off x="132347" y="4933812"/>
            <a:ext cx="11843085" cy="1422537"/>
          </a:xfrm>
          <a:solidFill>
            <a:srgbClr val="194B5D"/>
          </a:solidFill>
        </p:spPr>
        <p:txBody>
          <a:bodyPr lIns="182880" tIns="182880" rIns="182880" bIns="182880">
            <a:normAutofit fontScale="55000" lnSpcReduction="20000"/>
          </a:bodyPr>
          <a:lstStyle/>
          <a:p>
            <a:pPr marL="0" indent="0">
              <a:lnSpc>
                <a:spcPct val="120000"/>
              </a:lnSpc>
              <a:buNone/>
            </a:pPr>
            <a:r>
              <a:rPr lang="en-US" i="1" dirty="0">
                <a:solidFill>
                  <a:schemeClr val="bg1"/>
                </a:solidFill>
              </a:rPr>
              <a:t>“At first we viewed it as burdensome. But over time we started to see the value in the way it was impacting the decisions we were making and how we were carrying out the study so that it would be more relevant to patients and providers on the front lines.”</a:t>
            </a:r>
          </a:p>
          <a:p>
            <a:pPr marL="0" indent="0">
              <a:lnSpc>
                <a:spcPct val="120000"/>
              </a:lnSpc>
              <a:buNone/>
            </a:pPr>
            <a:r>
              <a:rPr lang="en-US" dirty="0">
                <a:solidFill>
                  <a:schemeClr val="bg1"/>
                </a:solidFill>
              </a:rPr>
              <a:t>—PCORI-Funded Researcher</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14</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18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50B8-7E28-4A88-A7CA-5D2F7DCD7E36}"/>
              </a:ext>
            </a:extLst>
          </p:cNvPr>
          <p:cNvSpPr>
            <a:spLocks noGrp="1"/>
          </p:cNvSpPr>
          <p:nvPr>
            <p:ph type="title"/>
          </p:nvPr>
        </p:nvSpPr>
        <p:spPr/>
        <p:txBody>
          <a:bodyPr>
            <a:normAutofit fontScale="90000"/>
          </a:bodyPr>
          <a:lstStyle/>
          <a:p>
            <a:r>
              <a:rPr lang="en-US" dirty="0"/>
              <a:t>III. How can multi-stakeholder engagement improve the research process and results? </a:t>
            </a:r>
          </a:p>
        </p:txBody>
      </p:sp>
      <p:sp>
        <p:nvSpPr>
          <p:cNvPr id="3" name="Slide Number Placeholder 2">
            <a:extLst>
              <a:ext uri="{FF2B5EF4-FFF2-40B4-BE49-F238E27FC236}">
                <a16:creationId xmlns:a16="http://schemas.microsoft.com/office/drawing/2014/main" id="{D63EA4CE-A3E2-4543-80AD-F5AEB31C8C4F}"/>
              </a:ext>
            </a:extLst>
          </p:cNvPr>
          <p:cNvSpPr>
            <a:spLocks noGrp="1"/>
          </p:cNvSpPr>
          <p:nvPr>
            <p:ph type="sldNum" sz="quarter" idx="10"/>
          </p:nvPr>
        </p:nvSpPr>
        <p:spPr/>
        <p:txBody>
          <a:bodyPr/>
          <a:lstStyle/>
          <a:p>
            <a:fld id="{91C14B79-5249-41E5-9621-AF0F1BF8AF70}" type="slidenum">
              <a:rPr lang="en-US" smtClean="0"/>
              <a:pPr/>
              <a:t>15</a:t>
            </a:fld>
            <a:endParaRPr lang="en-US" dirty="0"/>
          </a:p>
        </p:txBody>
      </p:sp>
    </p:spTree>
    <p:extLst>
      <p:ext uri="{BB962C8B-B14F-4D97-AF65-F5344CB8AC3E}">
        <p14:creationId xmlns:p14="http://schemas.microsoft.com/office/powerpoint/2010/main" val="202426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776D-299C-45A2-B9A9-3E994DC6C91B}"/>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Engagement can impact and benefit research studies in a variety of ways</a:t>
            </a:r>
            <a:endParaRPr lang="en-US" dirty="0"/>
          </a:p>
        </p:txBody>
      </p:sp>
      <p:sp>
        <p:nvSpPr>
          <p:cNvPr id="6" name="Content Placeholder 5">
            <a:extLst>
              <a:ext uri="{FF2B5EF4-FFF2-40B4-BE49-F238E27FC236}">
                <a16:creationId xmlns:a16="http://schemas.microsoft.com/office/drawing/2014/main" id="{780C652D-E3F9-4E4D-A9FE-840EADB24DCE}"/>
              </a:ext>
            </a:extLst>
          </p:cNvPr>
          <p:cNvSpPr>
            <a:spLocks noGrp="1"/>
          </p:cNvSpPr>
          <p:nvPr>
            <p:ph sz="half" idx="1"/>
          </p:nvPr>
        </p:nvSpPr>
        <p:spPr>
          <a:xfrm>
            <a:off x="132347" y="1475409"/>
            <a:ext cx="6794726" cy="4701554"/>
          </a:xfrm>
        </p:spPr>
        <p:txBody>
          <a:bodyPr>
            <a:normAutofit fontScale="85000" lnSpcReduction="20000"/>
          </a:bodyPr>
          <a:lstStyle/>
          <a:p>
            <a:pPr marL="0" lvl="0" indent="0">
              <a:lnSpc>
                <a:spcPct val="120000"/>
              </a:lnSpc>
              <a:buClr>
                <a:srgbClr val="7ABF35"/>
              </a:buClr>
              <a:buNone/>
            </a:pPr>
            <a:r>
              <a:rPr lang="en-US" b="1" dirty="0">
                <a:solidFill>
                  <a:srgbClr val="040404"/>
                </a:solidFill>
              </a:rPr>
              <a:t>Engagement can positively impact how…</a:t>
            </a:r>
          </a:p>
          <a:p>
            <a:pPr marL="274320" lvl="0" indent="-274320">
              <a:lnSpc>
                <a:spcPct val="120000"/>
              </a:lnSpc>
              <a:spcBef>
                <a:spcPts val="1200"/>
              </a:spcBef>
              <a:buClr>
                <a:srgbClr val="194B5D"/>
              </a:buClr>
              <a:defRPr/>
            </a:pPr>
            <a:r>
              <a:rPr lang="en-US" dirty="0">
                <a:solidFill>
                  <a:srgbClr val="040404"/>
                </a:solidFill>
              </a:rPr>
              <a:t>Studies are designed and planned</a:t>
            </a:r>
          </a:p>
          <a:p>
            <a:pPr marL="274320" lvl="0" indent="-274320">
              <a:lnSpc>
                <a:spcPct val="120000"/>
              </a:lnSpc>
              <a:spcBef>
                <a:spcPts val="1200"/>
              </a:spcBef>
              <a:buClr>
                <a:srgbClr val="194B5D"/>
              </a:buClr>
              <a:defRPr/>
            </a:pPr>
            <a:r>
              <a:rPr lang="en-US" dirty="0">
                <a:solidFill>
                  <a:srgbClr val="040404"/>
                </a:solidFill>
              </a:rPr>
              <a:t>Study activities are carried out</a:t>
            </a:r>
          </a:p>
          <a:p>
            <a:pPr marL="274320" lvl="0" indent="-274320">
              <a:lnSpc>
                <a:spcPct val="120000"/>
              </a:lnSpc>
              <a:spcBef>
                <a:spcPts val="1200"/>
              </a:spcBef>
              <a:buClr>
                <a:srgbClr val="194B5D"/>
              </a:buClr>
              <a:defRPr/>
            </a:pPr>
            <a:r>
              <a:rPr lang="en-US" dirty="0">
                <a:solidFill>
                  <a:srgbClr val="040404"/>
                </a:solidFill>
              </a:rPr>
              <a:t>Study materials are developed</a:t>
            </a:r>
          </a:p>
          <a:p>
            <a:pPr marL="274320" lvl="0" indent="-274320">
              <a:lnSpc>
                <a:spcPct val="120000"/>
              </a:lnSpc>
              <a:spcBef>
                <a:spcPts val="1200"/>
              </a:spcBef>
              <a:buClr>
                <a:srgbClr val="194B5D"/>
              </a:buClr>
              <a:defRPr/>
            </a:pPr>
            <a:r>
              <a:rPr lang="en-US" dirty="0">
                <a:solidFill>
                  <a:srgbClr val="040404"/>
                </a:solidFill>
              </a:rPr>
              <a:t>Study results are shared with others</a:t>
            </a:r>
          </a:p>
          <a:p>
            <a:pPr marL="274320" lvl="0" indent="-274320">
              <a:lnSpc>
                <a:spcPct val="120000"/>
              </a:lnSpc>
              <a:spcBef>
                <a:spcPts val="1200"/>
              </a:spcBef>
              <a:buClr>
                <a:srgbClr val="194B5D"/>
              </a:buClr>
              <a:defRPr/>
            </a:pPr>
            <a:r>
              <a:rPr lang="en-US" dirty="0">
                <a:solidFill>
                  <a:srgbClr val="040404"/>
                </a:solidFill>
              </a:rPr>
              <a:t>Researchers and stakeholders work together</a:t>
            </a:r>
          </a:p>
          <a:p>
            <a:pPr marL="274320" lvl="0" indent="-274320">
              <a:lnSpc>
                <a:spcPct val="120000"/>
              </a:lnSpc>
              <a:spcBef>
                <a:spcPts val="1200"/>
              </a:spcBef>
              <a:buClr>
                <a:srgbClr val="194B5D"/>
              </a:buClr>
              <a:defRPr/>
            </a:pPr>
            <a:r>
              <a:rPr lang="en-US" dirty="0">
                <a:solidFill>
                  <a:srgbClr val="040404"/>
                </a:solidFill>
              </a:rPr>
              <a:t>Researchers understand the needs of the people and organizations affected by their studies</a:t>
            </a:r>
          </a:p>
        </p:txBody>
      </p:sp>
      <p:sp>
        <p:nvSpPr>
          <p:cNvPr id="12" name="Content Placeholder 11">
            <a:extLst>
              <a:ext uri="{FF2B5EF4-FFF2-40B4-BE49-F238E27FC236}">
                <a16:creationId xmlns:a16="http://schemas.microsoft.com/office/drawing/2014/main" id="{ECC4615A-93E9-416B-8C9F-3D661D80A65E}"/>
              </a:ext>
            </a:extLst>
          </p:cNvPr>
          <p:cNvSpPr>
            <a:spLocks noGrp="1"/>
          </p:cNvSpPr>
          <p:nvPr>
            <p:ph sz="half" idx="2"/>
          </p:nvPr>
        </p:nvSpPr>
        <p:spPr>
          <a:xfrm>
            <a:off x="7315200" y="1475409"/>
            <a:ext cx="4660232" cy="4701554"/>
          </a:xfrm>
          <a:solidFill>
            <a:srgbClr val="194B5D"/>
          </a:solidFill>
        </p:spPr>
        <p:txBody>
          <a:bodyPr lIns="182880" tIns="182880" rIns="182880" bIns="182880">
            <a:normAutofit fontScale="85000" lnSpcReduction="20000"/>
          </a:bodyPr>
          <a:lstStyle/>
          <a:p>
            <a:pPr marL="0" indent="0">
              <a:lnSpc>
                <a:spcPct val="120000"/>
              </a:lnSpc>
              <a:buNone/>
            </a:pPr>
            <a:r>
              <a:rPr lang="en-US" b="1" dirty="0">
                <a:solidFill>
                  <a:schemeClr val="bg1"/>
                </a:solidFill>
              </a:rPr>
              <a:t>PCORI-Funded Study by the American Institutes for Research</a:t>
            </a:r>
          </a:p>
          <a:p>
            <a:pPr marL="0" indent="0">
              <a:lnSpc>
                <a:spcPct val="120000"/>
              </a:lnSpc>
              <a:buNone/>
            </a:pPr>
            <a:r>
              <a:rPr lang="en-US" b="1" i="1" dirty="0">
                <a:solidFill>
                  <a:schemeClr val="bg1"/>
                </a:solidFill>
              </a:rPr>
              <a:t>What? </a:t>
            </a:r>
            <a:r>
              <a:rPr lang="en-US" dirty="0">
                <a:solidFill>
                  <a:schemeClr val="bg1"/>
                </a:solidFill>
              </a:rPr>
              <a:t>Identified almost 400 examples of how engagement influenced PCOR studies </a:t>
            </a:r>
          </a:p>
          <a:p>
            <a:pPr marL="0" indent="0">
              <a:lnSpc>
                <a:spcPct val="120000"/>
              </a:lnSpc>
              <a:buNone/>
            </a:pPr>
            <a:r>
              <a:rPr lang="en-US" b="1" i="1" dirty="0">
                <a:solidFill>
                  <a:schemeClr val="bg1"/>
                </a:solidFill>
              </a:rPr>
              <a:t>Who? </a:t>
            </a:r>
            <a:r>
              <a:rPr lang="en-US" dirty="0">
                <a:solidFill>
                  <a:schemeClr val="bg1"/>
                </a:solidFill>
              </a:rPr>
              <a:t>58 PCORI-funded studies with diverse study topics and engagement approaches</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16</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02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304AA24-9569-464A-95C2-83EB98B2BFA8}"/>
              </a:ext>
            </a:extLst>
          </p:cNvPr>
          <p:cNvSpPr>
            <a:spLocks noGrp="1"/>
          </p:cNvSpPr>
          <p:nvPr>
            <p:ph type="title"/>
          </p:nvPr>
        </p:nvSpPr>
        <p:spPr/>
        <p:txBody>
          <a:bodyPr>
            <a:normAutofit fontScale="90000"/>
          </a:bodyPr>
          <a:lstStyle/>
          <a:p>
            <a:r>
              <a:rPr lang="en-US" spc="-100" dirty="0">
                <a:solidFill>
                  <a:prstClr val="white"/>
                </a:solidFill>
                <a:ea typeface="Open Sans" panose="020B0606030504020204" pitchFamily="34" charset="0"/>
                <a:cs typeface="Open Sans" panose="020B0606030504020204" pitchFamily="34" charset="0"/>
              </a:rPr>
              <a:t>Engagement can guide the design of an intervention so that it is less burdensome for partners and participants</a:t>
            </a:r>
            <a:endParaRPr lang="en-US" dirty="0"/>
          </a:p>
        </p:txBody>
      </p:sp>
      <p:sp>
        <p:nvSpPr>
          <p:cNvPr id="16" name="Content Placeholder 15">
            <a:extLst>
              <a:ext uri="{FF2B5EF4-FFF2-40B4-BE49-F238E27FC236}">
                <a16:creationId xmlns:a16="http://schemas.microsoft.com/office/drawing/2014/main" id="{ACD3B928-7607-479E-AF35-B5353798825E}"/>
              </a:ext>
            </a:extLst>
          </p:cNvPr>
          <p:cNvSpPr>
            <a:spLocks noGrp="1"/>
          </p:cNvSpPr>
          <p:nvPr>
            <p:ph idx="14"/>
          </p:nvPr>
        </p:nvSpPr>
        <p:spPr/>
        <p:txBody>
          <a:bodyPr/>
          <a:lstStyle/>
          <a:p>
            <a:r>
              <a:rPr lang="en-US" dirty="0"/>
              <a:t>Problem</a:t>
            </a:r>
          </a:p>
        </p:txBody>
      </p:sp>
      <p:pic>
        <p:nvPicPr>
          <p:cNvPr id="11" name="Picture 10">
            <a:extLst>
              <a:ext uri="{FF2B5EF4-FFF2-40B4-BE49-F238E27FC236}">
                <a16:creationId xmlns:a16="http://schemas.microsoft.com/office/drawing/2014/main" id="{FD04C4C5-BDE0-4A54-A96A-AE9C54D139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0235" y="1388342"/>
            <a:ext cx="3151905" cy="646232"/>
          </a:xfrm>
          <a:prstGeom prst="rect">
            <a:avLst/>
          </a:prstGeom>
        </p:spPr>
      </p:pic>
      <p:sp>
        <p:nvSpPr>
          <p:cNvPr id="17" name="Content Placeholder 16">
            <a:extLst>
              <a:ext uri="{FF2B5EF4-FFF2-40B4-BE49-F238E27FC236}">
                <a16:creationId xmlns:a16="http://schemas.microsoft.com/office/drawing/2014/main" id="{713E15BE-7F7D-4DFE-AC87-7FB30F792097}"/>
              </a:ext>
            </a:extLst>
          </p:cNvPr>
          <p:cNvSpPr>
            <a:spLocks noGrp="1"/>
          </p:cNvSpPr>
          <p:nvPr>
            <p:ph idx="21"/>
          </p:nvPr>
        </p:nvSpPr>
        <p:spPr/>
        <p:txBody>
          <a:bodyPr>
            <a:noAutofit/>
          </a:bodyPr>
          <a:lstStyle/>
          <a:p>
            <a:r>
              <a:rPr lang="en-US" sz="1800" dirty="0"/>
              <a:t>The clinic and potential participants found the original intervention burdensome and were wary of research.</a:t>
            </a:r>
          </a:p>
        </p:txBody>
      </p:sp>
      <p:sp>
        <p:nvSpPr>
          <p:cNvPr id="18" name="Content Placeholder 17">
            <a:extLst>
              <a:ext uri="{FF2B5EF4-FFF2-40B4-BE49-F238E27FC236}">
                <a16:creationId xmlns:a16="http://schemas.microsoft.com/office/drawing/2014/main" id="{269C8FAD-DBB4-4C51-B5B0-7B7FBBEE2948}"/>
              </a:ext>
            </a:extLst>
          </p:cNvPr>
          <p:cNvSpPr>
            <a:spLocks noGrp="1"/>
          </p:cNvSpPr>
          <p:nvPr>
            <p:ph idx="22"/>
          </p:nvPr>
        </p:nvSpPr>
        <p:spPr>
          <a:xfrm>
            <a:off x="151419" y="2668916"/>
            <a:ext cx="11810346" cy="468310"/>
          </a:xfrm>
        </p:spPr>
        <p:txBody>
          <a:bodyPr/>
          <a:lstStyle/>
          <a:p>
            <a:r>
              <a:rPr lang="en-US" dirty="0"/>
              <a:t>Action</a:t>
            </a:r>
          </a:p>
        </p:txBody>
      </p:sp>
      <p:pic>
        <p:nvPicPr>
          <p:cNvPr id="12" name="Picture 11">
            <a:extLst>
              <a:ext uri="{FF2B5EF4-FFF2-40B4-BE49-F238E27FC236}">
                <a16:creationId xmlns:a16="http://schemas.microsoft.com/office/drawing/2014/main" id="{F1F85797-FB58-4AEA-8765-6568CEBF96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235" y="2615117"/>
            <a:ext cx="3151905" cy="646232"/>
          </a:xfrm>
          <a:prstGeom prst="rect">
            <a:avLst/>
          </a:prstGeom>
        </p:spPr>
      </p:pic>
      <p:sp>
        <p:nvSpPr>
          <p:cNvPr id="19" name="Content Placeholder 18">
            <a:extLst>
              <a:ext uri="{FF2B5EF4-FFF2-40B4-BE49-F238E27FC236}">
                <a16:creationId xmlns:a16="http://schemas.microsoft.com/office/drawing/2014/main" id="{C6F96B96-E48D-4079-AD80-BF14B388B154}"/>
              </a:ext>
            </a:extLst>
          </p:cNvPr>
          <p:cNvSpPr>
            <a:spLocks noGrp="1"/>
          </p:cNvSpPr>
          <p:nvPr>
            <p:ph idx="23"/>
          </p:nvPr>
        </p:nvSpPr>
        <p:spPr>
          <a:xfrm>
            <a:off x="151419" y="3154440"/>
            <a:ext cx="11810346" cy="1135985"/>
          </a:xfrm>
        </p:spPr>
        <p:txBody>
          <a:bodyPr>
            <a:noAutofit/>
          </a:bodyPr>
          <a:lstStyle/>
          <a:p>
            <a:pPr>
              <a:lnSpc>
                <a:spcPct val="110000"/>
              </a:lnSpc>
              <a:spcBef>
                <a:spcPts val="0"/>
              </a:spcBef>
            </a:pPr>
            <a:r>
              <a:rPr lang="en-US" sz="1800" dirty="0"/>
              <a:t>The PI spent six months before the study award engaging the clinic and potential participants in the community. </a:t>
            </a:r>
          </a:p>
          <a:p>
            <a:pPr>
              <a:lnSpc>
                <a:spcPct val="110000"/>
              </a:lnSpc>
              <a:spcBef>
                <a:spcPts val="0"/>
              </a:spcBef>
            </a:pPr>
            <a:r>
              <a:rPr lang="en-US" sz="1800" dirty="0"/>
              <a:t>The clinic and the patient stakeholders taught the research team a great deal about what the clinic can do and the community needs. </a:t>
            </a:r>
          </a:p>
        </p:txBody>
      </p:sp>
      <p:sp>
        <p:nvSpPr>
          <p:cNvPr id="20" name="Content Placeholder 19">
            <a:extLst>
              <a:ext uri="{FF2B5EF4-FFF2-40B4-BE49-F238E27FC236}">
                <a16:creationId xmlns:a16="http://schemas.microsoft.com/office/drawing/2014/main" id="{11A81C52-5F8C-4DBF-AA3D-098DFC664DED}"/>
              </a:ext>
            </a:extLst>
          </p:cNvPr>
          <p:cNvSpPr>
            <a:spLocks noGrp="1"/>
          </p:cNvSpPr>
          <p:nvPr>
            <p:ph idx="24"/>
          </p:nvPr>
        </p:nvSpPr>
        <p:spPr>
          <a:xfrm>
            <a:off x="151419" y="4521891"/>
            <a:ext cx="11810346" cy="468310"/>
          </a:xfrm>
        </p:spPr>
        <p:txBody>
          <a:bodyPr/>
          <a:lstStyle/>
          <a:p>
            <a:r>
              <a:rPr lang="en-US" dirty="0"/>
              <a:t>Result</a:t>
            </a:r>
          </a:p>
        </p:txBody>
      </p:sp>
      <p:pic>
        <p:nvPicPr>
          <p:cNvPr id="13" name="Picture 12">
            <a:extLst>
              <a:ext uri="{FF2B5EF4-FFF2-40B4-BE49-F238E27FC236}">
                <a16:creationId xmlns:a16="http://schemas.microsoft.com/office/drawing/2014/main" id="{9C359B72-BADB-4DA6-B21E-7F8DAAB32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235" y="4447085"/>
            <a:ext cx="3145809" cy="646232"/>
          </a:xfrm>
          <a:prstGeom prst="rect">
            <a:avLst/>
          </a:prstGeom>
        </p:spPr>
      </p:pic>
      <p:sp>
        <p:nvSpPr>
          <p:cNvPr id="21" name="Content Placeholder 20">
            <a:extLst>
              <a:ext uri="{FF2B5EF4-FFF2-40B4-BE49-F238E27FC236}">
                <a16:creationId xmlns:a16="http://schemas.microsoft.com/office/drawing/2014/main" id="{F01F571F-1A79-4590-941A-CA314A2E681A}"/>
              </a:ext>
            </a:extLst>
          </p:cNvPr>
          <p:cNvSpPr>
            <a:spLocks noGrp="1"/>
          </p:cNvSpPr>
          <p:nvPr>
            <p:ph idx="25"/>
          </p:nvPr>
        </p:nvSpPr>
        <p:spPr>
          <a:xfrm>
            <a:off x="151419" y="4984160"/>
            <a:ext cx="11810346" cy="468310"/>
          </a:xfrm>
        </p:spPr>
        <p:txBody>
          <a:bodyPr>
            <a:noAutofit/>
          </a:bodyPr>
          <a:lstStyle/>
          <a:p>
            <a:r>
              <a:rPr lang="en-US" sz="1800" dirty="0"/>
              <a:t>The research team made substantial changes to the intervention to make it more appealing and less burdensome. </a:t>
            </a:r>
          </a:p>
        </p:txBody>
      </p:sp>
      <p:sp>
        <p:nvSpPr>
          <p:cNvPr id="22" name="Content Placeholder 21">
            <a:extLst>
              <a:ext uri="{FF2B5EF4-FFF2-40B4-BE49-F238E27FC236}">
                <a16:creationId xmlns:a16="http://schemas.microsoft.com/office/drawing/2014/main" id="{5870AEC6-FB8C-439F-BE12-B6C73DD2DC93}"/>
              </a:ext>
            </a:extLst>
          </p:cNvPr>
          <p:cNvSpPr>
            <a:spLocks noGrp="1"/>
          </p:cNvSpPr>
          <p:nvPr>
            <p:ph idx="26"/>
          </p:nvPr>
        </p:nvSpPr>
        <p:spPr>
          <a:xfrm>
            <a:off x="151419" y="5609130"/>
            <a:ext cx="11810346" cy="468310"/>
          </a:xfrm>
        </p:spPr>
        <p:txBody>
          <a:bodyPr/>
          <a:lstStyle/>
          <a:p>
            <a:r>
              <a:rPr lang="en-US" dirty="0"/>
              <a:t>Lesson</a:t>
            </a:r>
          </a:p>
        </p:txBody>
      </p:sp>
      <p:pic>
        <p:nvPicPr>
          <p:cNvPr id="14" name="Picture 13">
            <a:extLst>
              <a:ext uri="{FF2B5EF4-FFF2-40B4-BE49-F238E27FC236}">
                <a16:creationId xmlns:a16="http://schemas.microsoft.com/office/drawing/2014/main" id="{CB3C8D79-088E-4A9B-AC8B-10ACC116CBF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0235" y="5555586"/>
            <a:ext cx="3145809" cy="646232"/>
          </a:xfrm>
          <a:prstGeom prst="rect">
            <a:avLst/>
          </a:prstGeom>
        </p:spPr>
      </p:pic>
      <p:sp>
        <p:nvSpPr>
          <p:cNvPr id="23" name="Content Placeholder 22">
            <a:extLst>
              <a:ext uri="{FF2B5EF4-FFF2-40B4-BE49-F238E27FC236}">
                <a16:creationId xmlns:a16="http://schemas.microsoft.com/office/drawing/2014/main" id="{9DF7B5DB-DAC0-4BB8-9ACA-7F10AE99C0FF}"/>
              </a:ext>
            </a:extLst>
          </p:cNvPr>
          <p:cNvSpPr>
            <a:spLocks noGrp="1"/>
          </p:cNvSpPr>
          <p:nvPr>
            <p:ph idx="27"/>
          </p:nvPr>
        </p:nvSpPr>
        <p:spPr>
          <a:xfrm>
            <a:off x="151419" y="6055221"/>
            <a:ext cx="11810346" cy="468310"/>
          </a:xfrm>
        </p:spPr>
        <p:txBody>
          <a:bodyPr>
            <a:normAutofit/>
          </a:bodyPr>
          <a:lstStyle/>
          <a:p>
            <a:r>
              <a:rPr lang="en-US" sz="1800" dirty="0"/>
              <a:t>Early engagement can build trust, increase study relevance, and improve feasibility.</a:t>
            </a:r>
          </a:p>
        </p:txBody>
      </p:sp>
      <p:sp>
        <p:nvSpPr>
          <p:cNvPr id="24" name="Slide Number Placeholder 23">
            <a:extLst>
              <a:ext uri="{FF2B5EF4-FFF2-40B4-BE49-F238E27FC236}">
                <a16:creationId xmlns:a16="http://schemas.microsoft.com/office/drawing/2014/main" id="{38B494E0-74EA-4C62-9042-CD669326A7DA}"/>
              </a:ext>
            </a:extLst>
          </p:cNvPr>
          <p:cNvSpPr>
            <a:spLocks noGrp="1"/>
          </p:cNvSpPr>
          <p:nvPr>
            <p:ph type="sldNum" sz="quarter" idx="12"/>
          </p:nvPr>
        </p:nvSpPr>
        <p:spPr/>
        <p:txBody>
          <a:bodyPr/>
          <a:lstStyle/>
          <a:p>
            <a:fld id="{91C14B79-5249-41E5-9621-AF0F1BF8AF70}" type="slidenum">
              <a:rPr lang="en-US" smtClean="0"/>
              <a:t>17</a:t>
            </a:fld>
            <a:endParaRPr lang="en-US" dirty="0"/>
          </a:p>
        </p:txBody>
      </p:sp>
    </p:spTree>
    <p:extLst>
      <p:ext uri="{BB962C8B-B14F-4D97-AF65-F5344CB8AC3E}">
        <p14:creationId xmlns:p14="http://schemas.microsoft.com/office/powerpoint/2010/main" val="369428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304AA24-9569-464A-95C2-83EB98B2BFA8}"/>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Engagement can increase a survey’s response rates</a:t>
            </a:r>
            <a:endParaRPr lang="en-US" dirty="0"/>
          </a:p>
        </p:txBody>
      </p:sp>
      <p:sp>
        <p:nvSpPr>
          <p:cNvPr id="16" name="Content Placeholder 15">
            <a:extLst>
              <a:ext uri="{FF2B5EF4-FFF2-40B4-BE49-F238E27FC236}">
                <a16:creationId xmlns:a16="http://schemas.microsoft.com/office/drawing/2014/main" id="{ACD3B928-7607-479E-AF35-B5353798825E}"/>
              </a:ext>
            </a:extLst>
          </p:cNvPr>
          <p:cNvSpPr>
            <a:spLocks noGrp="1"/>
          </p:cNvSpPr>
          <p:nvPr>
            <p:ph idx="14"/>
          </p:nvPr>
        </p:nvSpPr>
        <p:spPr>
          <a:xfrm>
            <a:off x="151419" y="1717593"/>
            <a:ext cx="11810346" cy="468310"/>
          </a:xfrm>
        </p:spPr>
        <p:txBody>
          <a:bodyPr/>
          <a:lstStyle/>
          <a:p>
            <a:r>
              <a:rPr lang="en-US" dirty="0"/>
              <a:t>Problem</a:t>
            </a:r>
          </a:p>
        </p:txBody>
      </p:sp>
      <p:pic>
        <p:nvPicPr>
          <p:cNvPr id="11" name="Picture 10">
            <a:extLst>
              <a:ext uri="{FF2B5EF4-FFF2-40B4-BE49-F238E27FC236}">
                <a16:creationId xmlns:a16="http://schemas.microsoft.com/office/drawing/2014/main" id="{FD04C4C5-BDE0-4A54-A96A-AE9C54D139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235" y="1652849"/>
            <a:ext cx="3151905" cy="646232"/>
          </a:xfrm>
          <a:prstGeom prst="rect">
            <a:avLst/>
          </a:prstGeom>
        </p:spPr>
      </p:pic>
      <p:sp>
        <p:nvSpPr>
          <p:cNvPr id="17" name="Content Placeholder 16">
            <a:extLst>
              <a:ext uri="{FF2B5EF4-FFF2-40B4-BE49-F238E27FC236}">
                <a16:creationId xmlns:a16="http://schemas.microsoft.com/office/drawing/2014/main" id="{713E15BE-7F7D-4DFE-AC87-7FB30F792097}"/>
              </a:ext>
            </a:extLst>
          </p:cNvPr>
          <p:cNvSpPr>
            <a:spLocks noGrp="1"/>
          </p:cNvSpPr>
          <p:nvPr>
            <p:ph idx="21"/>
          </p:nvPr>
        </p:nvSpPr>
        <p:spPr>
          <a:xfrm>
            <a:off x="151419" y="2272841"/>
            <a:ext cx="11810346" cy="375331"/>
          </a:xfrm>
        </p:spPr>
        <p:txBody>
          <a:bodyPr>
            <a:noAutofit/>
          </a:bodyPr>
          <a:lstStyle/>
          <a:p>
            <a:r>
              <a:rPr lang="en-US" sz="1800" dirty="0"/>
              <a:t>The study had low survey completion. </a:t>
            </a:r>
          </a:p>
        </p:txBody>
      </p:sp>
      <p:sp>
        <p:nvSpPr>
          <p:cNvPr id="18" name="Content Placeholder 17">
            <a:extLst>
              <a:ext uri="{FF2B5EF4-FFF2-40B4-BE49-F238E27FC236}">
                <a16:creationId xmlns:a16="http://schemas.microsoft.com/office/drawing/2014/main" id="{269C8FAD-DBB4-4C51-B5B0-7B7FBBEE2948}"/>
              </a:ext>
            </a:extLst>
          </p:cNvPr>
          <p:cNvSpPr>
            <a:spLocks noGrp="1"/>
          </p:cNvSpPr>
          <p:nvPr>
            <p:ph idx="22"/>
          </p:nvPr>
        </p:nvSpPr>
        <p:spPr>
          <a:xfrm>
            <a:off x="151419" y="2668916"/>
            <a:ext cx="11810346" cy="468310"/>
          </a:xfrm>
        </p:spPr>
        <p:txBody>
          <a:bodyPr/>
          <a:lstStyle/>
          <a:p>
            <a:r>
              <a:rPr lang="en-US" dirty="0"/>
              <a:t>Action</a:t>
            </a:r>
          </a:p>
        </p:txBody>
      </p:sp>
      <p:pic>
        <p:nvPicPr>
          <p:cNvPr id="12" name="Picture 11">
            <a:extLst>
              <a:ext uri="{FF2B5EF4-FFF2-40B4-BE49-F238E27FC236}">
                <a16:creationId xmlns:a16="http://schemas.microsoft.com/office/drawing/2014/main" id="{F1F85797-FB58-4AEA-8765-6568CEBF96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235" y="2615117"/>
            <a:ext cx="3151905" cy="646232"/>
          </a:xfrm>
          <a:prstGeom prst="rect">
            <a:avLst/>
          </a:prstGeom>
        </p:spPr>
      </p:pic>
      <p:sp>
        <p:nvSpPr>
          <p:cNvPr id="19" name="Content Placeholder 18">
            <a:extLst>
              <a:ext uri="{FF2B5EF4-FFF2-40B4-BE49-F238E27FC236}">
                <a16:creationId xmlns:a16="http://schemas.microsoft.com/office/drawing/2014/main" id="{C6F96B96-E48D-4079-AD80-BF14B388B154}"/>
              </a:ext>
            </a:extLst>
          </p:cNvPr>
          <p:cNvSpPr>
            <a:spLocks noGrp="1"/>
          </p:cNvSpPr>
          <p:nvPr>
            <p:ph idx="23"/>
          </p:nvPr>
        </p:nvSpPr>
        <p:spPr>
          <a:xfrm>
            <a:off x="151419" y="3154440"/>
            <a:ext cx="11810346" cy="1135985"/>
          </a:xfrm>
        </p:spPr>
        <p:txBody>
          <a:bodyPr>
            <a:noAutofit/>
          </a:bodyPr>
          <a:lstStyle/>
          <a:p>
            <a:pPr>
              <a:lnSpc>
                <a:spcPct val="110000"/>
              </a:lnSpc>
              <a:spcBef>
                <a:spcPts val="0"/>
              </a:spcBef>
            </a:pPr>
            <a:r>
              <a:rPr lang="en-US" sz="1800" dirty="0"/>
              <a:t>Partners insisted that online-only was not the best mode of survey administration for people living in rural areas or people from traditionally underrepresented communities. </a:t>
            </a:r>
          </a:p>
          <a:p>
            <a:pPr>
              <a:lnSpc>
                <a:spcPct val="110000"/>
              </a:lnSpc>
              <a:spcBef>
                <a:spcPts val="0"/>
              </a:spcBef>
            </a:pPr>
            <a:r>
              <a:rPr lang="en-US" sz="1800" dirty="0"/>
              <a:t>Researchers added an option to complete the survey by phone with a research team member.  </a:t>
            </a:r>
          </a:p>
          <a:p>
            <a:pPr>
              <a:lnSpc>
                <a:spcPct val="110000"/>
              </a:lnSpc>
              <a:spcBef>
                <a:spcPts val="0"/>
              </a:spcBef>
            </a:pPr>
            <a:r>
              <a:rPr lang="en-US" sz="1800" dirty="0"/>
              <a:t>The patient engagement group helped adjust the survey to make it easier to complete by phone.</a:t>
            </a:r>
            <a:endParaRPr lang="en-US" sz="1800" b="1" dirty="0"/>
          </a:p>
        </p:txBody>
      </p:sp>
      <p:sp>
        <p:nvSpPr>
          <p:cNvPr id="20" name="Content Placeholder 19">
            <a:extLst>
              <a:ext uri="{FF2B5EF4-FFF2-40B4-BE49-F238E27FC236}">
                <a16:creationId xmlns:a16="http://schemas.microsoft.com/office/drawing/2014/main" id="{11A81C52-5F8C-4DBF-AA3D-098DFC664DED}"/>
              </a:ext>
            </a:extLst>
          </p:cNvPr>
          <p:cNvSpPr>
            <a:spLocks noGrp="1"/>
          </p:cNvSpPr>
          <p:nvPr>
            <p:ph idx="24"/>
          </p:nvPr>
        </p:nvSpPr>
        <p:spPr>
          <a:xfrm>
            <a:off x="151419" y="4521891"/>
            <a:ext cx="11810346" cy="468310"/>
          </a:xfrm>
        </p:spPr>
        <p:txBody>
          <a:bodyPr/>
          <a:lstStyle/>
          <a:p>
            <a:r>
              <a:rPr lang="en-US" dirty="0"/>
              <a:t>Result</a:t>
            </a:r>
          </a:p>
        </p:txBody>
      </p:sp>
      <p:pic>
        <p:nvPicPr>
          <p:cNvPr id="13" name="Picture 12">
            <a:extLst>
              <a:ext uri="{FF2B5EF4-FFF2-40B4-BE49-F238E27FC236}">
                <a16:creationId xmlns:a16="http://schemas.microsoft.com/office/drawing/2014/main" id="{9C359B72-BADB-4DA6-B21E-7F8DAAB3226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0235" y="4447085"/>
            <a:ext cx="3145809" cy="646232"/>
          </a:xfrm>
          <a:prstGeom prst="rect">
            <a:avLst/>
          </a:prstGeom>
        </p:spPr>
      </p:pic>
      <p:sp>
        <p:nvSpPr>
          <p:cNvPr id="21" name="Content Placeholder 20">
            <a:extLst>
              <a:ext uri="{FF2B5EF4-FFF2-40B4-BE49-F238E27FC236}">
                <a16:creationId xmlns:a16="http://schemas.microsoft.com/office/drawing/2014/main" id="{F01F571F-1A79-4590-941A-CA314A2E681A}"/>
              </a:ext>
            </a:extLst>
          </p:cNvPr>
          <p:cNvSpPr>
            <a:spLocks noGrp="1"/>
          </p:cNvSpPr>
          <p:nvPr>
            <p:ph idx="25"/>
          </p:nvPr>
        </p:nvSpPr>
        <p:spPr>
          <a:xfrm>
            <a:off x="151419" y="4984160"/>
            <a:ext cx="11810346" cy="468310"/>
          </a:xfrm>
        </p:spPr>
        <p:txBody>
          <a:bodyPr>
            <a:noAutofit/>
          </a:bodyPr>
          <a:lstStyle/>
          <a:p>
            <a:r>
              <a:rPr lang="en-US" sz="1800" dirty="0"/>
              <a:t>Over half of participants preferred to complete the survey via phone, which surprised the researchers.</a:t>
            </a:r>
          </a:p>
        </p:txBody>
      </p:sp>
      <p:sp>
        <p:nvSpPr>
          <p:cNvPr id="22" name="Content Placeholder 21">
            <a:extLst>
              <a:ext uri="{FF2B5EF4-FFF2-40B4-BE49-F238E27FC236}">
                <a16:creationId xmlns:a16="http://schemas.microsoft.com/office/drawing/2014/main" id="{5870AEC6-FB8C-439F-BE12-B6C73DD2DC93}"/>
              </a:ext>
            </a:extLst>
          </p:cNvPr>
          <p:cNvSpPr>
            <a:spLocks noGrp="1"/>
          </p:cNvSpPr>
          <p:nvPr>
            <p:ph idx="26"/>
          </p:nvPr>
        </p:nvSpPr>
        <p:spPr>
          <a:xfrm>
            <a:off x="151419" y="5358797"/>
            <a:ext cx="11810346" cy="468310"/>
          </a:xfrm>
        </p:spPr>
        <p:txBody>
          <a:bodyPr/>
          <a:lstStyle/>
          <a:p>
            <a:r>
              <a:rPr lang="en-US" dirty="0"/>
              <a:t>Lesson</a:t>
            </a:r>
          </a:p>
        </p:txBody>
      </p:sp>
      <p:pic>
        <p:nvPicPr>
          <p:cNvPr id="14" name="Picture 13">
            <a:extLst>
              <a:ext uri="{FF2B5EF4-FFF2-40B4-BE49-F238E27FC236}">
                <a16:creationId xmlns:a16="http://schemas.microsoft.com/office/drawing/2014/main" id="{CB3C8D79-088E-4A9B-AC8B-10ACC116CB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0235" y="5305253"/>
            <a:ext cx="3145809" cy="646232"/>
          </a:xfrm>
          <a:prstGeom prst="rect">
            <a:avLst/>
          </a:prstGeom>
        </p:spPr>
      </p:pic>
      <p:sp>
        <p:nvSpPr>
          <p:cNvPr id="23" name="Content Placeholder 22">
            <a:extLst>
              <a:ext uri="{FF2B5EF4-FFF2-40B4-BE49-F238E27FC236}">
                <a16:creationId xmlns:a16="http://schemas.microsoft.com/office/drawing/2014/main" id="{9DF7B5DB-DAC0-4BB8-9ACA-7F10AE99C0FF}"/>
              </a:ext>
            </a:extLst>
          </p:cNvPr>
          <p:cNvSpPr>
            <a:spLocks noGrp="1"/>
          </p:cNvSpPr>
          <p:nvPr>
            <p:ph idx="27"/>
          </p:nvPr>
        </p:nvSpPr>
        <p:spPr>
          <a:xfrm>
            <a:off x="151419" y="5880651"/>
            <a:ext cx="11810346" cy="642880"/>
          </a:xfrm>
        </p:spPr>
        <p:txBody>
          <a:bodyPr>
            <a:normAutofit/>
          </a:bodyPr>
          <a:lstStyle/>
          <a:p>
            <a:r>
              <a:rPr lang="en-US" sz="1800" dirty="0"/>
              <a:t>Partners’ knowledge of patients’ challenges and daily life can help identify and overcome logistical barriers for participants.</a:t>
            </a:r>
          </a:p>
        </p:txBody>
      </p:sp>
      <p:sp>
        <p:nvSpPr>
          <p:cNvPr id="24" name="Slide Number Placeholder 23">
            <a:extLst>
              <a:ext uri="{FF2B5EF4-FFF2-40B4-BE49-F238E27FC236}">
                <a16:creationId xmlns:a16="http://schemas.microsoft.com/office/drawing/2014/main" id="{38B494E0-74EA-4C62-9042-CD669326A7DA}"/>
              </a:ext>
            </a:extLst>
          </p:cNvPr>
          <p:cNvSpPr>
            <a:spLocks noGrp="1"/>
          </p:cNvSpPr>
          <p:nvPr>
            <p:ph type="sldNum" sz="quarter" idx="12"/>
          </p:nvPr>
        </p:nvSpPr>
        <p:spPr/>
        <p:txBody>
          <a:bodyPr/>
          <a:lstStyle/>
          <a:p>
            <a:fld id="{91C14B79-5249-41E5-9621-AF0F1BF8AF70}" type="slidenum">
              <a:rPr lang="en-US" smtClean="0"/>
              <a:t>18</a:t>
            </a:fld>
            <a:endParaRPr lang="en-US" dirty="0"/>
          </a:p>
        </p:txBody>
      </p:sp>
    </p:spTree>
    <p:extLst>
      <p:ext uri="{BB962C8B-B14F-4D97-AF65-F5344CB8AC3E}">
        <p14:creationId xmlns:p14="http://schemas.microsoft.com/office/powerpoint/2010/main" val="303359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304AA24-9569-464A-95C2-83EB98B2BFA8}"/>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Engagement can help researchers collect better data</a:t>
            </a:r>
            <a:endParaRPr lang="en-US" dirty="0"/>
          </a:p>
        </p:txBody>
      </p:sp>
      <p:sp>
        <p:nvSpPr>
          <p:cNvPr id="16" name="Content Placeholder 15">
            <a:extLst>
              <a:ext uri="{FF2B5EF4-FFF2-40B4-BE49-F238E27FC236}">
                <a16:creationId xmlns:a16="http://schemas.microsoft.com/office/drawing/2014/main" id="{ACD3B928-7607-479E-AF35-B5353798825E}"/>
              </a:ext>
            </a:extLst>
          </p:cNvPr>
          <p:cNvSpPr>
            <a:spLocks noGrp="1"/>
          </p:cNvSpPr>
          <p:nvPr>
            <p:ph idx="14"/>
          </p:nvPr>
        </p:nvSpPr>
        <p:spPr>
          <a:xfrm>
            <a:off x="151419" y="1468253"/>
            <a:ext cx="11810346" cy="468310"/>
          </a:xfrm>
        </p:spPr>
        <p:txBody>
          <a:bodyPr/>
          <a:lstStyle/>
          <a:p>
            <a:r>
              <a:rPr lang="en-US" dirty="0"/>
              <a:t>Problem</a:t>
            </a:r>
          </a:p>
        </p:txBody>
      </p:sp>
      <p:pic>
        <p:nvPicPr>
          <p:cNvPr id="11" name="Picture 10">
            <a:extLst>
              <a:ext uri="{FF2B5EF4-FFF2-40B4-BE49-F238E27FC236}">
                <a16:creationId xmlns:a16="http://schemas.microsoft.com/office/drawing/2014/main" id="{FD04C4C5-BDE0-4A54-A96A-AE9C54D139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235" y="1403509"/>
            <a:ext cx="3151905" cy="646232"/>
          </a:xfrm>
          <a:prstGeom prst="rect">
            <a:avLst/>
          </a:prstGeom>
        </p:spPr>
      </p:pic>
      <p:sp>
        <p:nvSpPr>
          <p:cNvPr id="17" name="Content Placeholder 16">
            <a:extLst>
              <a:ext uri="{FF2B5EF4-FFF2-40B4-BE49-F238E27FC236}">
                <a16:creationId xmlns:a16="http://schemas.microsoft.com/office/drawing/2014/main" id="{713E15BE-7F7D-4DFE-AC87-7FB30F792097}"/>
              </a:ext>
            </a:extLst>
          </p:cNvPr>
          <p:cNvSpPr>
            <a:spLocks noGrp="1"/>
          </p:cNvSpPr>
          <p:nvPr>
            <p:ph idx="21"/>
          </p:nvPr>
        </p:nvSpPr>
        <p:spPr>
          <a:xfrm>
            <a:off x="151419" y="2023501"/>
            <a:ext cx="11810346" cy="375331"/>
          </a:xfrm>
        </p:spPr>
        <p:txBody>
          <a:bodyPr>
            <a:noAutofit/>
          </a:bodyPr>
          <a:lstStyle/>
          <a:p>
            <a:r>
              <a:rPr lang="en-US" sz="1800" dirty="0"/>
              <a:t>The study’s interview guide was not patient centered and would have missed information needed to collect complete and useful data. </a:t>
            </a:r>
          </a:p>
        </p:txBody>
      </p:sp>
      <p:sp>
        <p:nvSpPr>
          <p:cNvPr id="18" name="Content Placeholder 17">
            <a:extLst>
              <a:ext uri="{FF2B5EF4-FFF2-40B4-BE49-F238E27FC236}">
                <a16:creationId xmlns:a16="http://schemas.microsoft.com/office/drawing/2014/main" id="{269C8FAD-DBB4-4C51-B5B0-7B7FBBEE2948}"/>
              </a:ext>
            </a:extLst>
          </p:cNvPr>
          <p:cNvSpPr>
            <a:spLocks noGrp="1"/>
          </p:cNvSpPr>
          <p:nvPr>
            <p:ph idx="22"/>
          </p:nvPr>
        </p:nvSpPr>
        <p:spPr>
          <a:xfrm>
            <a:off x="151419" y="2668916"/>
            <a:ext cx="11810346" cy="468310"/>
          </a:xfrm>
        </p:spPr>
        <p:txBody>
          <a:bodyPr/>
          <a:lstStyle/>
          <a:p>
            <a:r>
              <a:rPr lang="en-US" dirty="0"/>
              <a:t>Action</a:t>
            </a:r>
          </a:p>
        </p:txBody>
      </p:sp>
      <p:pic>
        <p:nvPicPr>
          <p:cNvPr id="12" name="Picture 11">
            <a:extLst>
              <a:ext uri="{FF2B5EF4-FFF2-40B4-BE49-F238E27FC236}">
                <a16:creationId xmlns:a16="http://schemas.microsoft.com/office/drawing/2014/main" id="{F1F85797-FB58-4AEA-8765-6568CEBF96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235" y="2615117"/>
            <a:ext cx="3151905" cy="646232"/>
          </a:xfrm>
          <a:prstGeom prst="rect">
            <a:avLst/>
          </a:prstGeom>
        </p:spPr>
      </p:pic>
      <p:sp>
        <p:nvSpPr>
          <p:cNvPr id="19" name="Content Placeholder 18">
            <a:extLst>
              <a:ext uri="{FF2B5EF4-FFF2-40B4-BE49-F238E27FC236}">
                <a16:creationId xmlns:a16="http://schemas.microsoft.com/office/drawing/2014/main" id="{C6F96B96-E48D-4079-AD80-BF14B388B154}"/>
              </a:ext>
            </a:extLst>
          </p:cNvPr>
          <p:cNvSpPr>
            <a:spLocks noGrp="1"/>
          </p:cNvSpPr>
          <p:nvPr>
            <p:ph idx="23"/>
          </p:nvPr>
        </p:nvSpPr>
        <p:spPr>
          <a:xfrm>
            <a:off x="151419" y="3154440"/>
            <a:ext cx="11810346" cy="1135985"/>
          </a:xfrm>
        </p:spPr>
        <p:txBody>
          <a:bodyPr>
            <a:noAutofit/>
          </a:bodyPr>
          <a:lstStyle/>
          <a:p>
            <a:pPr>
              <a:spcBef>
                <a:spcPts val="0"/>
              </a:spcBef>
            </a:pPr>
            <a:r>
              <a:rPr lang="en-US" sz="1800" dirty="0"/>
              <a:t>The PI and the patient partner worked together on the interview guide. </a:t>
            </a:r>
          </a:p>
          <a:p>
            <a:pPr>
              <a:spcBef>
                <a:spcPts val="0"/>
              </a:spcBef>
            </a:pPr>
            <a:r>
              <a:rPr lang="en-US" sz="1800" dirty="0"/>
              <a:t>The partner taught researchers that information can be missing from claims data because many patients pay out of pocket for psychiatric care. </a:t>
            </a:r>
          </a:p>
          <a:p>
            <a:pPr>
              <a:spcBef>
                <a:spcPts val="0"/>
              </a:spcBef>
            </a:pPr>
            <a:r>
              <a:rPr lang="en-US" sz="1800" dirty="0"/>
              <a:t>The research team added questions to the interview guide to capture concepts that were important to their patient partners.</a:t>
            </a:r>
          </a:p>
        </p:txBody>
      </p:sp>
      <p:sp>
        <p:nvSpPr>
          <p:cNvPr id="20" name="Content Placeholder 19">
            <a:extLst>
              <a:ext uri="{FF2B5EF4-FFF2-40B4-BE49-F238E27FC236}">
                <a16:creationId xmlns:a16="http://schemas.microsoft.com/office/drawing/2014/main" id="{11A81C52-5F8C-4DBF-AA3D-098DFC664DED}"/>
              </a:ext>
            </a:extLst>
          </p:cNvPr>
          <p:cNvSpPr>
            <a:spLocks noGrp="1"/>
          </p:cNvSpPr>
          <p:nvPr>
            <p:ph idx="24"/>
          </p:nvPr>
        </p:nvSpPr>
        <p:spPr>
          <a:xfrm>
            <a:off x="151419" y="4521891"/>
            <a:ext cx="11810346" cy="468310"/>
          </a:xfrm>
        </p:spPr>
        <p:txBody>
          <a:bodyPr/>
          <a:lstStyle/>
          <a:p>
            <a:r>
              <a:rPr lang="en-US" dirty="0"/>
              <a:t>Result</a:t>
            </a:r>
          </a:p>
        </p:txBody>
      </p:sp>
      <p:pic>
        <p:nvPicPr>
          <p:cNvPr id="13" name="Picture 12">
            <a:extLst>
              <a:ext uri="{FF2B5EF4-FFF2-40B4-BE49-F238E27FC236}">
                <a16:creationId xmlns:a16="http://schemas.microsoft.com/office/drawing/2014/main" id="{9C359B72-BADB-4DA6-B21E-7F8DAAB3226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0235" y="4447085"/>
            <a:ext cx="3145809" cy="646232"/>
          </a:xfrm>
          <a:prstGeom prst="rect">
            <a:avLst/>
          </a:prstGeom>
        </p:spPr>
      </p:pic>
      <p:sp>
        <p:nvSpPr>
          <p:cNvPr id="21" name="Content Placeholder 20">
            <a:extLst>
              <a:ext uri="{FF2B5EF4-FFF2-40B4-BE49-F238E27FC236}">
                <a16:creationId xmlns:a16="http://schemas.microsoft.com/office/drawing/2014/main" id="{F01F571F-1A79-4590-941A-CA314A2E681A}"/>
              </a:ext>
            </a:extLst>
          </p:cNvPr>
          <p:cNvSpPr>
            <a:spLocks noGrp="1"/>
          </p:cNvSpPr>
          <p:nvPr>
            <p:ph idx="25"/>
          </p:nvPr>
        </p:nvSpPr>
        <p:spPr>
          <a:xfrm>
            <a:off x="151419" y="4984160"/>
            <a:ext cx="11810346" cy="468310"/>
          </a:xfrm>
        </p:spPr>
        <p:txBody>
          <a:bodyPr>
            <a:noAutofit/>
          </a:bodyPr>
          <a:lstStyle/>
          <a:p>
            <a:pPr>
              <a:lnSpc>
                <a:spcPct val="110000"/>
              </a:lnSpc>
              <a:spcBef>
                <a:spcPts val="0"/>
              </a:spcBef>
            </a:pPr>
            <a:r>
              <a:rPr lang="en-US" sz="1800" dirty="0"/>
              <a:t>Interview data generated patient-centered concepts not captured in other studies.</a:t>
            </a:r>
          </a:p>
          <a:p>
            <a:pPr>
              <a:lnSpc>
                <a:spcPct val="110000"/>
              </a:lnSpc>
              <a:spcBef>
                <a:spcPts val="0"/>
              </a:spcBef>
            </a:pPr>
            <a:r>
              <a:rPr lang="en-US" sz="1800" dirty="0"/>
              <a:t>The PI had a new, more well-rounded perspective on the data.</a:t>
            </a:r>
          </a:p>
        </p:txBody>
      </p:sp>
      <p:sp>
        <p:nvSpPr>
          <p:cNvPr id="22" name="Content Placeholder 21">
            <a:extLst>
              <a:ext uri="{FF2B5EF4-FFF2-40B4-BE49-F238E27FC236}">
                <a16:creationId xmlns:a16="http://schemas.microsoft.com/office/drawing/2014/main" id="{5870AEC6-FB8C-439F-BE12-B6C73DD2DC93}"/>
              </a:ext>
            </a:extLst>
          </p:cNvPr>
          <p:cNvSpPr>
            <a:spLocks noGrp="1"/>
          </p:cNvSpPr>
          <p:nvPr>
            <p:ph idx="26"/>
          </p:nvPr>
        </p:nvSpPr>
        <p:spPr>
          <a:xfrm>
            <a:off x="151419" y="5680584"/>
            <a:ext cx="11810346" cy="468310"/>
          </a:xfrm>
        </p:spPr>
        <p:txBody>
          <a:bodyPr/>
          <a:lstStyle/>
          <a:p>
            <a:r>
              <a:rPr lang="en-US" dirty="0"/>
              <a:t>Lesson</a:t>
            </a:r>
          </a:p>
        </p:txBody>
      </p:sp>
      <p:pic>
        <p:nvPicPr>
          <p:cNvPr id="14" name="Picture 13">
            <a:extLst>
              <a:ext uri="{FF2B5EF4-FFF2-40B4-BE49-F238E27FC236}">
                <a16:creationId xmlns:a16="http://schemas.microsoft.com/office/drawing/2014/main" id="{CB3C8D79-088E-4A9B-AC8B-10ACC116CB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0235" y="5627040"/>
            <a:ext cx="3145809" cy="646232"/>
          </a:xfrm>
          <a:prstGeom prst="rect">
            <a:avLst/>
          </a:prstGeom>
        </p:spPr>
      </p:pic>
      <p:sp>
        <p:nvSpPr>
          <p:cNvPr id="23" name="Content Placeholder 22">
            <a:extLst>
              <a:ext uri="{FF2B5EF4-FFF2-40B4-BE49-F238E27FC236}">
                <a16:creationId xmlns:a16="http://schemas.microsoft.com/office/drawing/2014/main" id="{9DF7B5DB-DAC0-4BB8-9ACA-7F10AE99C0FF}"/>
              </a:ext>
            </a:extLst>
          </p:cNvPr>
          <p:cNvSpPr>
            <a:spLocks noGrp="1"/>
          </p:cNvSpPr>
          <p:nvPr>
            <p:ph idx="27"/>
          </p:nvPr>
        </p:nvSpPr>
        <p:spPr>
          <a:xfrm>
            <a:off x="151419" y="6202438"/>
            <a:ext cx="11810346" cy="468310"/>
          </a:xfrm>
        </p:spPr>
        <p:txBody>
          <a:bodyPr>
            <a:normAutofit/>
          </a:bodyPr>
          <a:lstStyle/>
          <a:p>
            <a:r>
              <a:rPr lang="en-US" sz="1800" dirty="0"/>
              <a:t>Patient partner perspectives on a study question can improve the relevance of study results.</a:t>
            </a:r>
          </a:p>
        </p:txBody>
      </p:sp>
      <p:sp>
        <p:nvSpPr>
          <p:cNvPr id="24" name="Slide Number Placeholder 23">
            <a:extLst>
              <a:ext uri="{FF2B5EF4-FFF2-40B4-BE49-F238E27FC236}">
                <a16:creationId xmlns:a16="http://schemas.microsoft.com/office/drawing/2014/main" id="{38B494E0-74EA-4C62-9042-CD669326A7DA}"/>
              </a:ext>
            </a:extLst>
          </p:cNvPr>
          <p:cNvSpPr>
            <a:spLocks noGrp="1"/>
          </p:cNvSpPr>
          <p:nvPr>
            <p:ph type="sldNum" sz="quarter" idx="12"/>
          </p:nvPr>
        </p:nvSpPr>
        <p:spPr/>
        <p:txBody>
          <a:bodyPr/>
          <a:lstStyle/>
          <a:p>
            <a:fld id="{91C14B79-5249-41E5-9621-AF0F1BF8AF70}" type="slidenum">
              <a:rPr lang="en-US" smtClean="0"/>
              <a:t>19</a:t>
            </a:fld>
            <a:endParaRPr lang="en-US" dirty="0"/>
          </a:p>
        </p:txBody>
      </p:sp>
    </p:spTree>
    <p:extLst>
      <p:ext uri="{BB962C8B-B14F-4D97-AF65-F5344CB8AC3E}">
        <p14:creationId xmlns:p14="http://schemas.microsoft.com/office/powerpoint/2010/main" val="106987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69A8-5406-4B2C-8266-09DA3C4CD153}"/>
              </a:ext>
            </a:extLst>
          </p:cNvPr>
          <p:cNvSpPr>
            <a:spLocks noGrp="1"/>
          </p:cNvSpPr>
          <p:nvPr>
            <p:ph type="title"/>
          </p:nvPr>
        </p:nvSpPr>
        <p:spPr/>
        <p:txBody>
          <a:bodyPr>
            <a:normAutofit fontScale="90000"/>
          </a:bodyPr>
          <a:lstStyle/>
          <a:p>
            <a:r>
              <a:rPr lang="en-US" dirty="0">
                <a:solidFill>
                  <a:srgbClr val="FFFFFF"/>
                </a:solidFill>
              </a:rPr>
              <a:t>How to Use the </a:t>
            </a:r>
            <a:r>
              <a:rPr lang="en-US" i="1" dirty="0">
                <a:solidFill>
                  <a:srgbClr val="FFFFFF"/>
                </a:solidFill>
              </a:rPr>
              <a:t>Benefits of Multi-Stakeholder Engagement </a:t>
            </a:r>
            <a:r>
              <a:rPr lang="en-US" dirty="0">
                <a:solidFill>
                  <a:srgbClr val="FFFFFF"/>
                </a:solidFill>
              </a:rPr>
              <a:t>Slide</a:t>
            </a:r>
            <a:r>
              <a:rPr lang="en-US" i="1" dirty="0">
                <a:solidFill>
                  <a:srgbClr val="FFFFFF"/>
                </a:solidFill>
              </a:rPr>
              <a:t> </a:t>
            </a:r>
            <a:r>
              <a:rPr lang="en-US" dirty="0">
                <a:solidFill>
                  <a:srgbClr val="FFFFFF"/>
                </a:solidFill>
              </a:rPr>
              <a:t>Deck (continued)</a:t>
            </a:r>
            <a:endParaRPr lang="en-US" dirty="0"/>
          </a:p>
        </p:txBody>
      </p:sp>
      <p:sp>
        <p:nvSpPr>
          <p:cNvPr id="3" name="Content Placeholder 2">
            <a:extLst>
              <a:ext uri="{FF2B5EF4-FFF2-40B4-BE49-F238E27FC236}">
                <a16:creationId xmlns:a16="http://schemas.microsoft.com/office/drawing/2014/main" id="{4DACFDFD-EC74-4FB9-862B-348B34C846B0}"/>
              </a:ext>
            </a:extLst>
          </p:cNvPr>
          <p:cNvSpPr>
            <a:spLocks noGrp="1"/>
          </p:cNvSpPr>
          <p:nvPr>
            <p:ph idx="1"/>
          </p:nvPr>
        </p:nvSpPr>
        <p:spPr/>
        <p:txBody>
          <a:bodyPr>
            <a:normAutofit lnSpcReduction="10000"/>
          </a:bodyPr>
          <a:lstStyle/>
          <a:p>
            <a:pPr marL="274320" indent="-274320">
              <a:lnSpc>
                <a:spcPct val="100000"/>
              </a:lnSpc>
              <a:spcBef>
                <a:spcPts val="1800"/>
              </a:spcBef>
              <a:buClr>
                <a:srgbClr val="194B5D"/>
              </a:buClr>
              <a:defRPr/>
            </a:pPr>
            <a:r>
              <a:rPr lang="en-US" dirty="0">
                <a:solidFill>
                  <a:srgbClr val="040404"/>
                </a:solidFill>
              </a:rPr>
              <a:t>The slides include suggested talking points that can be tailored.</a:t>
            </a:r>
          </a:p>
          <a:p>
            <a:pPr marL="274320" indent="-274320">
              <a:lnSpc>
                <a:spcPct val="100000"/>
              </a:lnSpc>
              <a:spcBef>
                <a:spcPts val="1800"/>
              </a:spcBef>
              <a:buClr>
                <a:srgbClr val="194B5D"/>
              </a:buClr>
              <a:defRPr/>
            </a:pPr>
            <a:r>
              <a:rPr lang="en-US" dirty="0">
                <a:solidFill>
                  <a:srgbClr val="040404"/>
                </a:solidFill>
              </a:rPr>
              <a:t>The discussion questions at the end of section IV (How can organizations support multi-stakeholder engagement in PCOR?) can also be tailored.</a:t>
            </a:r>
          </a:p>
          <a:p>
            <a:pPr marL="274320" indent="-274320">
              <a:lnSpc>
                <a:spcPct val="100000"/>
              </a:lnSpc>
              <a:spcBef>
                <a:spcPts val="1800"/>
              </a:spcBef>
              <a:buClr>
                <a:srgbClr val="194B5D"/>
              </a:buClr>
              <a:defRPr/>
            </a:pPr>
            <a:r>
              <a:rPr lang="en-US" dirty="0">
                <a:solidFill>
                  <a:srgbClr val="040404"/>
                </a:solidFill>
              </a:rPr>
              <a:t>The slides in sections I - IV include quotes from researchers about how stakeholder engagement can benefit PCOR. The slides in the Addendum include quotes from stakeholder partners and may be added to sections I – IV as desired. </a:t>
            </a:r>
          </a:p>
          <a:p>
            <a:pPr marL="274320" indent="-274320">
              <a:lnSpc>
                <a:spcPct val="100000"/>
              </a:lnSpc>
              <a:spcBef>
                <a:spcPts val="1800"/>
              </a:spcBef>
              <a:buClr>
                <a:srgbClr val="194B5D"/>
              </a:buClr>
              <a:defRPr/>
            </a:pPr>
            <a:r>
              <a:rPr lang="en-US" dirty="0">
                <a:solidFill>
                  <a:srgbClr val="040404"/>
                </a:solidFill>
              </a:rPr>
              <a:t>These slides can be placed into a different template, for example, one with your organization’s logo.</a:t>
            </a:r>
          </a:p>
        </p:txBody>
      </p:sp>
      <p:sp>
        <p:nvSpPr>
          <p:cNvPr id="4" name="Slide Number Placeholder 3">
            <a:extLst>
              <a:ext uri="{FF2B5EF4-FFF2-40B4-BE49-F238E27FC236}">
                <a16:creationId xmlns:a16="http://schemas.microsoft.com/office/drawing/2014/main" id="{98F90792-93EF-41F3-8CCC-F7A775D1F884}"/>
              </a:ext>
            </a:extLst>
          </p:cNvPr>
          <p:cNvSpPr>
            <a:spLocks noGrp="1"/>
          </p:cNvSpPr>
          <p:nvPr>
            <p:ph type="sldNum" sz="quarter" idx="12"/>
          </p:nvPr>
        </p:nvSpPr>
        <p:spPr/>
        <p:txBody>
          <a:bodyPr/>
          <a:lstStyle/>
          <a:p>
            <a:fld id="{91C14B79-5249-41E5-9621-AF0F1BF8AF70}" type="slidenum">
              <a:rPr lang="en-US" smtClean="0"/>
              <a:t>2</a:t>
            </a:fld>
            <a:endParaRPr lang="en-US" dirty="0"/>
          </a:p>
        </p:txBody>
      </p:sp>
    </p:spTree>
    <p:extLst>
      <p:ext uri="{BB962C8B-B14F-4D97-AF65-F5344CB8AC3E}">
        <p14:creationId xmlns:p14="http://schemas.microsoft.com/office/powerpoint/2010/main" val="35023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304AA24-9569-464A-95C2-83EB98B2BFA8}"/>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Engagement can improve the relevance of study results</a:t>
            </a:r>
            <a:endParaRPr lang="en-US" dirty="0"/>
          </a:p>
        </p:txBody>
      </p:sp>
      <p:sp>
        <p:nvSpPr>
          <p:cNvPr id="16" name="Content Placeholder 15">
            <a:extLst>
              <a:ext uri="{FF2B5EF4-FFF2-40B4-BE49-F238E27FC236}">
                <a16:creationId xmlns:a16="http://schemas.microsoft.com/office/drawing/2014/main" id="{ACD3B928-7607-479E-AF35-B5353798825E}"/>
              </a:ext>
            </a:extLst>
          </p:cNvPr>
          <p:cNvSpPr>
            <a:spLocks noGrp="1"/>
          </p:cNvSpPr>
          <p:nvPr>
            <p:ph idx="14"/>
          </p:nvPr>
        </p:nvSpPr>
        <p:spPr>
          <a:xfrm>
            <a:off x="151419" y="1468253"/>
            <a:ext cx="11810346" cy="468310"/>
          </a:xfrm>
        </p:spPr>
        <p:txBody>
          <a:bodyPr/>
          <a:lstStyle/>
          <a:p>
            <a:r>
              <a:rPr lang="en-US" dirty="0"/>
              <a:t>Problem</a:t>
            </a:r>
          </a:p>
        </p:txBody>
      </p:sp>
      <p:pic>
        <p:nvPicPr>
          <p:cNvPr id="11" name="Picture 10">
            <a:extLst>
              <a:ext uri="{FF2B5EF4-FFF2-40B4-BE49-F238E27FC236}">
                <a16:creationId xmlns:a16="http://schemas.microsoft.com/office/drawing/2014/main" id="{FD04C4C5-BDE0-4A54-A96A-AE9C54D139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235" y="1403509"/>
            <a:ext cx="3151905" cy="646232"/>
          </a:xfrm>
          <a:prstGeom prst="rect">
            <a:avLst/>
          </a:prstGeom>
        </p:spPr>
      </p:pic>
      <p:sp>
        <p:nvSpPr>
          <p:cNvPr id="17" name="Content Placeholder 16">
            <a:extLst>
              <a:ext uri="{FF2B5EF4-FFF2-40B4-BE49-F238E27FC236}">
                <a16:creationId xmlns:a16="http://schemas.microsoft.com/office/drawing/2014/main" id="{713E15BE-7F7D-4DFE-AC87-7FB30F792097}"/>
              </a:ext>
            </a:extLst>
          </p:cNvPr>
          <p:cNvSpPr>
            <a:spLocks noGrp="1"/>
          </p:cNvSpPr>
          <p:nvPr>
            <p:ph idx="21"/>
          </p:nvPr>
        </p:nvSpPr>
        <p:spPr>
          <a:xfrm>
            <a:off x="151419" y="2023501"/>
            <a:ext cx="11810346" cy="375331"/>
          </a:xfrm>
        </p:spPr>
        <p:txBody>
          <a:bodyPr>
            <a:noAutofit/>
          </a:bodyPr>
          <a:lstStyle/>
          <a:p>
            <a:r>
              <a:rPr lang="en-US" sz="1800" dirty="0"/>
              <a:t>The study results did not reflect stakeholders’ perspectives. </a:t>
            </a:r>
          </a:p>
        </p:txBody>
      </p:sp>
      <p:sp>
        <p:nvSpPr>
          <p:cNvPr id="18" name="Content Placeholder 17">
            <a:extLst>
              <a:ext uri="{FF2B5EF4-FFF2-40B4-BE49-F238E27FC236}">
                <a16:creationId xmlns:a16="http://schemas.microsoft.com/office/drawing/2014/main" id="{269C8FAD-DBB4-4C51-B5B0-7B7FBBEE2948}"/>
              </a:ext>
            </a:extLst>
          </p:cNvPr>
          <p:cNvSpPr>
            <a:spLocks noGrp="1"/>
          </p:cNvSpPr>
          <p:nvPr>
            <p:ph idx="22"/>
          </p:nvPr>
        </p:nvSpPr>
        <p:spPr>
          <a:xfrm>
            <a:off x="151419" y="2389908"/>
            <a:ext cx="11810346" cy="468310"/>
          </a:xfrm>
        </p:spPr>
        <p:txBody>
          <a:bodyPr/>
          <a:lstStyle/>
          <a:p>
            <a:r>
              <a:rPr lang="en-US" dirty="0"/>
              <a:t>Action</a:t>
            </a:r>
          </a:p>
        </p:txBody>
      </p:sp>
      <p:pic>
        <p:nvPicPr>
          <p:cNvPr id="12" name="Picture 11">
            <a:extLst>
              <a:ext uri="{FF2B5EF4-FFF2-40B4-BE49-F238E27FC236}">
                <a16:creationId xmlns:a16="http://schemas.microsoft.com/office/drawing/2014/main" id="{F1F85797-FB58-4AEA-8765-6568CEBF96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235" y="2336109"/>
            <a:ext cx="3151905" cy="646232"/>
          </a:xfrm>
          <a:prstGeom prst="rect">
            <a:avLst/>
          </a:prstGeom>
        </p:spPr>
      </p:pic>
      <p:sp>
        <p:nvSpPr>
          <p:cNvPr id="19" name="Content Placeholder 18">
            <a:extLst>
              <a:ext uri="{FF2B5EF4-FFF2-40B4-BE49-F238E27FC236}">
                <a16:creationId xmlns:a16="http://schemas.microsoft.com/office/drawing/2014/main" id="{C6F96B96-E48D-4079-AD80-BF14B388B154}"/>
              </a:ext>
            </a:extLst>
          </p:cNvPr>
          <p:cNvSpPr>
            <a:spLocks noGrp="1"/>
          </p:cNvSpPr>
          <p:nvPr>
            <p:ph idx="23"/>
          </p:nvPr>
        </p:nvSpPr>
        <p:spPr>
          <a:xfrm>
            <a:off x="151419" y="2875432"/>
            <a:ext cx="11810346" cy="1135985"/>
          </a:xfrm>
        </p:spPr>
        <p:txBody>
          <a:bodyPr>
            <a:noAutofit/>
          </a:bodyPr>
          <a:lstStyle/>
          <a:p>
            <a:pPr>
              <a:lnSpc>
                <a:spcPct val="110000"/>
              </a:lnSpc>
              <a:spcBef>
                <a:spcPts val="0"/>
              </a:spcBef>
            </a:pPr>
            <a:r>
              <a:rPr lang="en-US" sz="1800" dirty="0"/>
              <a:t>Researchers asked stakeholders for help in interpreting study results. </a:t>
            </a:r>
          </a:p>
          <a:p>
            <a:pPr>
              <a:lnSpc>
                <a:spcPct val="110000"/>
              </a:lnSpc>
              <a:spcBef>
                <a:spcPts val="0"/>
              </a:spcBef>
            </a:pPr>
            <a:r>
              <a:rPr lang="en-US" sz="1800" dirty="0"/>
              <a:t>Stakeholders suggested situations where patients’ other health conditions or patterns of care might be influencing study results.</a:t>
            </a:r>
          </a:p>
          <a:p>
            <a:pPr>
              <a:lnSpc>
                <a:spcPct val="110000"/>
              </a:lnSpc>
              <a:spcBef>
                <a:spcPts val="0"/>
              </a:spcBef>
            </a:pPr>
            <a:r>
              <a:rPr lang="en-US" sz="1800" dirty="0"/>
              <a:t>Researchers did further analysis to understand how these factors might affect the study results. They wrote papers to share what they learned.</a:t>
            </a:r>
          </a:p>
        </p:txBody>
      </p:sp>
      <p:sp>
        <p:nvSpPr>
          <p:cNvPr id="20" name="Content Placeholder 19">
            <a:extLst>
              <a:ext uri="{FF2B5EF4-FFF2-40B4-BE49-F238E27FC236}">
                <a16:creationId xmlns:a16="http://schemas.microsoft.com/office/drawing/2014/main" id="{11A81C52-5F8C-4DBF-AA3D-098DFC664DED}"/>
              </a:ext>
            </a:extLst>
          </p:cNvPr>
          <p:cNvSpPr>
            <a:spLocks noGrp="1"/>
          </p:cNvSpPr>
          <p:nvPr>
            <p:ph idx="24"/>
          </p:nvPr>
        </p:nvSpPr>
        <p:spPr>
          <a:xfrm>
            <a:off x="151419" y="4521891"/>
            <a:ext cx="11810346" cy="468310"/>
          </a:xfrm>
        </p:spPr>
        <p:txBody>
          <a:bodyPr/>
          <a:lstStyle/>
          <a:p>
            <a:r>
              <a:rPr lang="en-US" dirty="0"/>
              <a:t>Result</a:t>
            </a:r>
          </a:p>
        </p:txBody>
      </p:sp>
      <p:pic>
        <p:nvPicPr>
          <p:cNvPr id="13" name="Picture 12">
            <a:extLst>
              <a:ext uri="{FF2B5EF4-FFF2-40B4-BE49-F238E27FC236}">
                <a16:creationId xmlns:a16="http://schemas.microsoft.com/office/drawing/2014/main" id="{9C359B72-BADB-4DA6-B21E-7F8DAAB3226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0235" y="4447085"/>
            <a:ext cx="3145809" cy="646232"/>
          </a:xfrm>
          <a:prstGeom prst="rect">
            <a:avLst/>
          </a:prstGeom>
        </p:spPr>
      </p:pic>
      <p:sp>
        <p:nvSpPr>
          <p:cNvPr id="21" name="Content Placeholder 20">
            <a:extLst>
              <a:ext uri="{FF2B5EF4-FFF2-40B4-BE49-F238E27FC236}">
                <a16:creationId xmlns:a16="http://schemas.microsoft.com/office/drawing/2014/main" id="{F01F571F-1A79-4590-941A-CA314A2E681A}"/>
              </a:ext>
            </a:extLst>
          </p:cNvPr>
          <p:cNvSpPr>
            <a:spLocks noGrp="1"/>
          </p:cNvSpPr>
          <p:nvPr>
            <p:ph idx="25"/>
          </p:nvPr>
        </p:nvSpPr>
        <p:spPr>
          <a:xfrm>
            <a:off x="151419" y="4984160"/>
            <a:ext cx="11810346" cy="468310"/>
          </a:xfrm>
        </p:spPr>
        <p:txBody>
          <a:bodyPr>
            <a:noAutofit/>
          </a:bodyPr>
          <a:lstStyle/>
          <a:p>
            <a:pPr>
              <a:lnSpc>
                <a:spcPct val="110000"/>
              </a:lnSpc>
              <a:spcBef>
                <a:spcPts val="0"/>
              </a:spcBef>
            </a:pPr>
            <a:r>
              <a:rPr lang="en-US" sz="1800" dirty="0"/>
              <a:t>These papers can provide “food for thought” for interested researchers, clinicians, and policy makers.</a:t>
            </a:r>
          </a:p>
        </p:txBody>
      </p:sp>
      <p:sp>
        <p:nvSpPr>
          <p:cNvPr id="22" name="Content Placeholder 21">
            <a:extLst>
              <a:ext uri="{FF2B5EF4-FFF2-40B4-BE49-F238E27FC236}">
                <a16:creationId xmlns:a16="http://schemas.microsoft.com/office/drawing/2014/main" id="{5870AEC6-FB8C-439F-BE12-B6C73DD2DC93}"/>
              </a:ext>
            </a:extLst>
          </p:cNvPr>
          <p:cNvSpPr>
            <a:spLocks noGrp="1"/>
          </p:cNvSpPr>
          <p:nvPr>
            <p:ph idx="26"/>
          </p:nvPr>
        </p:nvSpPr>
        <p:spPr>
          <a:xfrm>
            <a:off x="151419" y="5389747"/>
            <a:ext cx="11810346" cy="468310"/>
          </a:xfrm>
        </p:spPr>
        <p:txBody>
          <a:bodyPr/>
          <a:lstStyle/>
          <a:p>
            <a:r>
              <a:rPr lang="en-US" dirty="0"/>
              <a:t>Lesson</a:t>
            </a:r>
          </a:p>
        </p:txBody>
      </p:sp>
      <p:pic>
        <p:nvPicPr>
          <p:cNvPr id="14" name="Picture 13">
            <a:extLst>
              <a:ext uri="{FF2B5EF4-FFF2-40B4-BE49-F238E27FC236}">
                <a16:creationId xmlns:a16="http://schemas.microsoft.com/office/drawing/2014/main" id="{CB3C8D79-088E-4A9B-AC8B-10ACC116CB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0235" y="5336203"/>
            <a:ext cx="3145809" cy="646232"/>
          </a:xfrm>
          <a:prstGeom prst="rect">
            <a:avLst/>
          </a:prstGeom>
        </p:spPr>
      </p:pic>
      <p:sp>
        <p:nvSpPr>
          <p:cNvPr id="23" name="Content Placeholder 22">
            <a:extLst>
              <a:ext uri="{FF2B5EF4-FFF2-40B4-BE49-F238E27FC236}">
                <a16:creationId xmlns:a16="http://schemas.microsoft.com/office/drawing/2014/main" id="{9DF7B5DB-DAC0-4BB8-9ACA-7F10AE99C0FF}"/>
              </a:ext>
            </a:extLst>
          </p:cNvPr>
          <p:cNvSpPr>
            <a:spLocks noGrp="1"/>
          </p:cNvSpPr>
          <p:nvPr>
            <p:ph idx="27"/>
          </p:nvPr>
        </p:nvSpPr>
        <p:spPr>
          <a:xfrm>
            <a:off x="151419" y="5911601"/>
            <a:ext cx="11810346" cy="468310"/>
          </a:xfrm>
        </p:spPr>
        <p:txBody>
          <a:bodyPr>
            <a:normAutofit/>
          </a:bodyPr>
          <a:lstStyle/>
          <a:p>
            <a:r>
              <a:rPr lang="en-US" sz="1800" dirty="0"/>
              <a:t>Patient partner perspectives on a study question can improve the relevance of study results.</a:t>
            </a:r>
          </a:p>
        </p:txBody>
      </p:sp>
      <p:sp>
        <p:nvSpPr>
          <p:cNvPr id="24" name="Slide Number Placeholder 23">
            <a:extLst>
              <a:ext uri="{FF2B5EF4-FFF2-40B4-BE49-F238E27FC236}">
                <a16:creationId xmlns:a16="http://schemas.microsoft.com/office/drawing/2014/main" id="{38B494E0-74EA-4C62-9042-CD669326A7DA}"/>
              </a:ext>
            </a:extLst>
          </p:cNvPr>
          <p:cNvSpPr>
            <a:spLocks noGrp="1"/>
          </p:cNvSpPr>
          <p:nvPr>
            <p:ph type="sldNum" sz="quarter" idx="12"/>
          </p:nvPr>
        </p:nvSpPr>
        <p:spPr/>
        <p:txBody>
          <a:bodyPr/>
          <a:lstStyle/>
          <a:p>
            <a:fld id="{91C14B79-5249-41E5-9621-AF0F1BF8AF70}" type="slidenum">
              <a:rPr lang="en-US" smtClean="0"/>
              <a:t>20</a:t>
            </a:fld>
            <a:endParaRPr lang="en-US" dirty="0"/>
          </a:p>
        </p:txBody>
      </p:sp>
    </p:spTree>
    <p:extLst>
      <p:ext uri="{BB962C8B-B14F-4D97-AF65-F5344CB8AC3E}">
        <p14:creationId xmlns:p14="http://schemas.microsoft.com/office/powerpoint/2010/main" val="327080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4B3F-CEFA-4BC2-A9CA-C4D93442C70E}"/>
              </a:ext>
            </a:extLst>
          </p:cNvPr>
          <p:cNvSpPr>
            <a:spLocks noGrp="1"/>
          </p:cNvSpPr>
          <p:nvPr>
            <p:ph type="title"/>
          </p:nvPr>
        </p:nvSpPr>
        <p:spPr/>
        <p:txBody>
          <a:bodyPr>
            <a:normAutofit fontScale="90000"/>
          </a:bodyPr>
          <a:lstStyle/>
          <a:p>
            <a:r>
              <a:rPr lang="en-US" dirty="0"/>
              <a:t>IV. How can organizations support multi-stakeholder engagement in PCOR?</a:t>
            </a:r>
          </a:p>
        </p:txBody>
      </p:sp>
      <p:sp>
        <p:nvSpPr>
          <p:cNvPr id="3" name="Slide Number Placeholder 2">
            <a:extLst>
              <a:ext uri="{FF2B5EF4-FFF2-40B4-BE49-F238E27FC236}">
                <a16:creationId xmlns:a16="http://schemas.microsoft.com/office/drawing/2014/main" id="{28685B0F-9FFF-4AFF-ACE9-E5643C1AE63A}"/>
              </a:ext>
            </a:extLst>
          </p:cNvPr>
          <p:cNvSpPr>
            <a:spLocks noGrp="1"/>
          </p:cNvSpPr>
          <p:nvPr>
            <p:ph type="sldNum" sz="quarter" idx="10"/>
          </p:nvPr>
        </p:nvSpPr>
        <p:spPr/>
        <p:txBody>
          <a:bodyPr/>
          <a:lstStyle/>
          <a:p>
            <a:fld id="{91C14B79-5249-41E5-9621-AF0F1BF8AF70}" type="slidenum">
              <a:rPr lang="en-US" smtClean="0"/>
              <a:pPr/>
              <a:t>21</a:t>
            </a:fld>
            <a:endParaRPr lang="en-US" dirty="0"/>
          </a:p>
        </p:txBody>
      </p:sp>
    </p:spTree>
    <p:extLst>
      <p:ext uri="{BB962C8B-B14F-4D97-AF65-F5344CB8AC3E}">
        <p14:creationId xmlns:p14="http://schemas.microsoft.com/office/powerpoint/2010/main" val="494001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ABE524-83DC-4248-BBCE-1F3E775463C8}"/>
              </a:ext>
            </a:extLst>
          </p:cNvPr>
          <p:cNvSpPr>
            <a:spLocks noGrp="1"/>
          </p:cNvSpPr>
          <p:nvPr>
            <p:ph type="title"/>
          </p:nvPr>
        </p:nvSpPr>
        <p:spPr/>
        <p:txBody>
          <a:bodyPr>
            <a:normAutofit/>
          </a:bodyPr>
          <a:lstStyle/>
          <a:p>
            <a:r>
              <a:rPr lang="en-US" dirty="0">
                <a:latin typeface="Century Gothic"/>
                <a:ea typeface="Open Sans" panose="020B0606030504020204" pitchFamily="34" charset="0"/>
                <a:cs typeface="Open Sans" panose="020B0606030504020204" pitchFamily="34" charset="0"/>
              </a:rPr>
              <a:t>Stakeholder engagement requires commitment</a:t>
            </a:r>
            <a:endParaRPr lang="en-US" dirty="0"/>
          </a:p>
        </p:txBody>
      </p:sp>
      <p:sp>
        <p:nvSpPr>
          <p:cNvPr id="6" name="Content Placeholder 5">
            <a:extLst>
              <a:ext uri="{FF2B5EF4-FFF2-40B4-BE49-F238E27FC236}">
                <a16:creationId xmlns:a16="http://schemas.microsoft.com/office/drawing/2014/main" id="{C3D1A1F6-0E6B-45D2-A7EC-57389ED1122A}"/>
              </a:ext>
            </a:extLst>
          </p:cNvPr>
          <p:cNvSpPr>
            <a:spLocks noGrp="1"/>
          </p:cNvSpPr>
          <p:nvPr>
            <p:ph idx="1"/>
          </p:nvPr>
        </p:nvSpPr>
        <p:spPr/>
        <p:txBody>
          <a:bodyPr/>
          <a:lstStyle/>
          <a:p>
            <a:pPr marL="274320" lvl="0" indent="-274320">
              <a:spcBef>
                <a:spcPts val="500"/>
              </a:spcBef>
              <a:buClr>
                <a:srgbClr val="194B5D"/>
              </a:buClr>
              <a:defRPr/>
            </a:pPr>
            <a:r>
              <a:rPr lang="en-US" sz="2400" dirty="0">
                <a:solidFill>
                  <a:srgbClr val="040404"/>
                </a:solidFill>
              </a:rPr>
              <a:t>Engagement requires a commitment from </a:t>
            </a:r>
            <a:r>
              <a:rPr lang="en-US" sz="2400" b="1" dirty="0">
                <a:solidFill>
                  <a:srgbClr val="040404"/>
                </a:solidFill>
              </a:rPr>
              <a:t>our organization</a:t>
            </a:r>
            <a:r>
              <a:rPr lang="en-US" sz="2400" dirty="0">
                <a:solidFill>
                  <a:srgbClr val="040404"/>
                </a:solidFill>
              </a:rPr>
              <a:t>:</a:t>
            </a:r>
          </a:p>
          <a:p>
            <a:pPr marL="548640" lvl="1" indent="-274320">
              <a:buClr>
                <a:srgbClr val="194B5D"/>
              </a:buClr>
              <a:buFont typeface="Courier New" panose="02070309020205020404" pitchFamily="49" charset="0"/>
              <a:buChar char="­"/>
              <a:defRPr/>
            </a:pPr>
            <a:r>
              <a:rPr lang="en-US" dirty="0">
                <a:solidFill>
                  <a:srgbClr val="040404"/>
                </a:solidFill>
              </a:rPr>
              <a:t>Engagement is not easy and may be new for many researchers. </a:t>
            </a:r>
          </a:p>
          <a:p>
            <a:pPr marL="548640" lvl="1" indent="-274320">
              <a:buClr>
                <a:srgbClr val="194B5D"/>
              </a:buClr>
              <a:buFont typeface="Courier New" panose="02070309020205020404" pitchFamily="49" charset="0"/>
              <a:buChar char="­"/>
              <a:defRPr/>
            </a:pPr>
            <a:r>
              <a:rPr lang="en-US" dirty="0">
                <a:solidFill>
                  <a:srgbClr val="040404"/>
                </a:solidFill>
              </a:rPr>
              <a:t>Stakeholders may also find it difficult to engage.</a:t>
            </a:r>
          </a:p>
          <a:p>
            <a:pPr marL="274320" lvl="0" indent="-274320">
              <a:spcBef>
                <a:spcPts val="1200"/>
              </a:spcBef>
              <a:buClr>
                <a:srgbClr val="194B5D"/>
              </a:buClr>
              <a:defRPr/>
            </a:pPr>
            <a:r>
              <a:rPr lang="en-US" sz="2400" dirty="0">
                <a:solidFill>
                  <a:srgbClr val="040404"/>
                </a:solidFill>
              </a:rPr>
              <a:t>Organizations must:</a:t>
            </a:r>
          </a:p>
          <a:p>
            <a:pPr marL="548640" lvl="1" indent="-274320">
              <a:buClr>
                <a:srgbClr val="194B5D"/>
              </a:buClr>
              <a:buFont typeface="Courier New" panose="02070309020205020404" pitchFamily="49" charset="0"/>
              <a:buChar char="­"/>
              <a:defRPr/>
            </a:pPr>
            <a:r>
              <a:rPr lang="en-US" dirty="0">
                <a:solidFill>
                  <a:srgbClr val="040404"/>
                </a:solidFill>
              </a:rPr>
              <a:t>Understand the </a:t>
            </a:r>
            <a:r>
              <a:rPr lang="en-US" b="1" dirty="0">
                <a:solidFill>
                  <a:srgbClr val="040404"/>
                </a:solidFill>
              </a:rPr>
              <a:t>value</a:t>
            </a:r>
            <a:r>
              <a:rPr lang="en-US" dirty="0">
                <a:solidFill>
                  <a:srgbClr val="040404"/>
                </a:solidFill>
              </a:rPr>
              <a:t> of stakeholder engagement</a:t>
            </a:r>
          </a:p>
          <a:p>
            <a:pPr marL="548640" lvl="1" indent="-274320">
              <a:buClr>
                <a:srgbClr val="194B5D"/>
              </a:buClr>
              <a:buFont typeface="Courier New" panose="02070309020205020404" pitchFamily="49" charset="0"/>
              <a:buChar char="­"/>
              <a:defRPr/>
            </a:pPr>
            <a:r>
              <a:rPr lang="en-US" dirty="0">
                <a:solidFill>
                  <a:srgbClr val="040404"/>
                </a:solidFill>
              </a:rPr>
              <a:t>Plan for and </a:t>
            </a:r>
            <a:r>
              <a:rPr lang="en-US" b="1" dirty="0">
                <a:solidFill>
                  <a:srgbClr val="040404"/>
                </a:solidFill>
              </a:rPr>
              <a:t>be intentional </a:t>
            </a:r>
            <a:r>
              <a:rPr lang="en-US" dirty="0">
                <a:solidFill>
                  <a:srgbClr val="040404"/>
                </a:solidFill>
              </a:rPr>
              <a:t>about engagement</a:t>
            </a:r>
          </a:p>
          <a:p>
            <a:pPr marL="548640" lvl="1" indent="-274320">
              <a:buClr>
                <a:srgbClr val="194B5D"/>
              </a:buClr>
              <a:buFont typeface="Courier New" panose="02070309020205020404" pitchFamily="49" charset="0"/>
              <a:buChar char="­"/>
              <a:defRPr/>
            </a:pPr>
            <a:r>
              <a:rPr lang="en-US" dirty="0">
                <a:solidFill>
                  <a:srgbClr val="040404"/>
                </a:solidFill>
              </a:rPr>
              <a:t>Be willing to </a:t>
            </a:r>
            <a:r>
              <a:rPr lang="en-US" b="1" dirty="0">
                <a:solidFill>
                  <a:srgbClr val="040404"/>
                </a:solidFill>
              </a:rPr>
              <a:t>commit resources </a:t>
            </a:r>
            <a:r>
              <a:rPr lang="en-US" dirty="0">
                <a:solidFill>
                  <a:srgbClr val="040404"/>
                </a:solidFill>
              </a:rPr>
              <a:t>to support engagement and build knowledge and skills </a:t>
            </a:r>
          </a:p>
          <a:p>
            <a:pPr marL="548640" lvl="1" indent="-274320">
              <a:buClr>
                <a:srgbClr val="194B5D"/>
              </a:buClr>
              <a:buFont typeface="Courier New" panose="02070309020205020404" pitchFamily="49" charset="0"/>
              <a:buChar char="­"/>
              <a:defRPr/>
            </a:pPr>
            <a:r>
              <a:rPr lang="en-US" dirty="0">
                <a:solidFill>
                  <a:srgbClr val="040404"/>
                </a:solidFill>
              </a:rPr>
              <a:t>Be </a:t>
            </a:r>
            <a:r>
              <a:rPr lang="en-US" b="1" dirty="0">
                <a:solidFill>
                  <a:srgbClr val="040404"/>
                </a:solidFill>
              </a:rPr>
              <a:t>flexible</a:t>
            </a:r>
            <a:r>
              <a:rPr lang="en-US" dirty="0">
                <a:solidFill>
                  <a:srgbClr val="040404"/>
                </a:solidFill>
              </a:rPr>
              <a:t> with policies, rules, and systems that govern how research is conducted </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22</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22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1726-8182-4570-A121-6D59DC8100EE}"/>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Organizations and researchers must address stakeholders’ barriers to meaningful engagement</a:t>
            </a:r>
            <a:endParaRPr lang="en-US" dirty="0"/>
          </a:p>
        </p:txBody>
      </p:sp>
      <p:sp>
        <p:nvSpPr>
          <p:cNvPr id="4" name="Content Placeholder 3">
            <a:extLst>
              <a:ext uri="{FF2B5EF4-FFF2-40B4-BE49-F238E27FC236}">
                <a16:creationId xmlns:a16="http://schemas.microsoft.com/office/drawing/2014/main" id="{90E2518E-EF1F-46D2-B17A-4E6AB4F2853D}"/>
              </a:ext>
            </a:extLst>
          </p:cNvPr>
          <p:cNvSpPr>
            <a:spLocks noGrp="1"/>
          </p:cNvSpPr>
          <p:nvPr>
            <p:ph idx="1"/>
          </p:nvPr>
        </p:nvSpPr>
        <p:spPr/>
        <p:txBody>
          <a:bodyPr/>
          <a:lstStyle/>
          <a:p>
            <a:pPr marL="274320" lvl="0" indent="-274320">
              <a:spcBef>
                <a:spcPts val="500"/>
              </a:spcBef>
              <a:buClr>
                <a:srgbClr val="194B5D"/>
              </a:buClr>
              <a:defRPr/>
            </a:pPr>
            <a:r>
              <a:rPr lang="en-US" sz="2400" dirty="0">
                <a:solidFill>
                  <a:srgbClr val="040404"/>
                </a:solidFill>
              </a:rPr>
              <a:t>Stakeholders’ barriers may include:</a:t>
            </a:r>
          </a:p>
          <a:p>
            <a:pPr marL="548640" lvl="1" indent="-274320">
              <a:buClr>
                <a:srgbClr val="194B5D"/>
              </a:buClr>
              <a:buFont typeface="Courier New" panose="02070309020205020404" pitchFamily="49" charset="0"/>
              <a:buChar char="­"/>
              <a:defRPr/>
            </a:pPr>
            <a:r>
              <a:rPr lang="en-US" sz="2200" b="1" dirty="0">
                <a:solidFill>
                  <a:srgbClr val="040404"/>
                </a:solidFill>
              </a:rPr>
              <a:t>Accessibility challenges </a:t>
            </a:r>
            <a:r>
              <a:rPr lang="en-US" sz="2200" dirty="0">
                <a:solidFill>
                  <a:srgbClr val="040404"/>
                </a:solidFill>
              </a:rPr>
              <a:t>(e.g., health or physical limitations, limited fluency in English, difficulty accessing meeting locations or platforms)</a:t>
            </a:r>
          </a:p>
          <a:p>
            <a:pPr marL="548640" lvl="1" indent="-274320">
              <a:buClr>
                <a:srgbClr val="194B5D"/>
              </a:buClr>
              <a:buFont typeface="Courier New" panose="02070309020205020404" pitchFamily="49" charset="0"/>
              <a:buChar char="­"/>
              <a:defRPr/>
            </a:pPr>
            <a:r>
              <a:rPr lang="en-US" sz="2200" b="1" dirty="0">
                <a:solidFill>
                  <a:srgbClr val="040404"/>
                </a:solidFill>
              </a:rPr>
              <a:t>Limited time </a:t>
            </a:r>
            <a:r>
              <a:rPr lang="en-US" sz="2200" dirty="0">
                <a:solidFill>
                  <a:srgbClr val="040404"/>
                </a:solidFill>
              </a:rPr>
              <a:t>due to work, childcare, or other commitments</a:t>
            </a:r>
          </a:p>
          <a:p>
            <a:pPr marL="548640" lvl="1" indent="-274320">
              <a:buClr>
                <a:srgbClr val="194B5D"/>
              </a:buClr>
              <a:buFont typeface="Courier New" panose="02070309020205020404" pitchFamily="49" charset="0"/>
              <a:buChar char="­"/>
              <a:defRPr/>
            </a:pPr>
            <a:r>
              <a:rPr lang="en-US" sz="2200" b="1" dirty="0">
                <a:solidFill>
                  <a:srgbClr val="040404"/>
                </a:solidFill>
              </a:rPr>
              <a:t>Limited finances </a:t>
            </a:r>
            <a:r>
              <a:rPr lang="en-US" sz="2200" dirty="0">
                <a:solidFill>
                  <a:srgbClr val="040404"/>
                </a:solidFill>
              </a:rPr>
              <a:t>to pay for transportation to meetings and other study events, internet connection, parking, or childcare</a:t>
            </a:r>
          </a:p>
          <a:p>
            <a:pPr marL="548640" lvl="1" indent="-274320">
              <a:buClr>
                <a:srgbClr val="194B5D"/>
              </a:buClr>
              <a:buFont typeface="Courier New" panose="02070309020205020404" pitchFamily="49" charset="0"/>
              <a:buChar char="­"/>
              <a:defRPr/>
            </a:pPr>
            <a:r>
              <a:rPr lang="en-US" sz="2200" b="1" dirty="0">
                <a:solidFill>
                  <a:srgbClr val="040404"/>
                </a:solidFill>
              </a:rPr>
              <a:t>Lack of familiarity with research </a:t>
            </a:r>
            <a:r>
              <a:rPr lang="en-US" sz="2200" dirty="0">
                <a:solidFill>
                  <a:srgbClr val="040404"/>
                </a:solidFill>
              </a:rPr>
              <a:t>concepts or terms </a:t>
            </a:r>
          </a:p>
          <a:p>
            <a:pPr marL="548640" lvl="1" indent="-274320">
              <a:buClr>
                <a:srgbClr val="194B5D"/>
              </a:buClr>
              <a:buFont typeface="Courier New" panose="02070309020205020404" pitchFamily="49" charset="0"/>
              <a:buChar char="­"/>
              <a:defRPr/>
            </a:pPr>
            <a:r>
              <a:rPr lang="en-US" sz="2200" b="1" dirty="0">
                <a:solidFill>
                  <a:srgbClr val="040404"/>
                </a:solidFill>
              </a:rPr>
              <a:t>Concerns over confidentiality or privacy </a:t>
            </a:r>
            <a:r>
              <a:rPr lang="en-US" sz="2200" dirty="0">
                <a:solidFill>
                  <a:srgbClr val="040404"/>
                </a:solidFill>
              </a:rPr>
              <a:t>such as how individual healthcare experiences will be protected </a:t>
            </a:r>
          </a:p>
          <a:p>
            <a:pPr marL="548640" lvl="1" indent="-274320">
              <a:buClr>
                <a:srgbClr val="194B5D"/>
              </a:buClr>
              <a:buFont typeface="Courier New" panose="02070309020205020404" pitchFamily="49" charset="0"/>
              <a:buChar char="­"/>
              <a:defRPr/>
            </a:pPr>
            <a:r>
              <a:rPr lang="en-US" sz="2200" b="1" dirty="0">
                <a:solidFill>
                  <a:srgbClr val="040404"/>
                </a:solidFill>
              </a:rPr>
              <a:t>Demands from institutions </a:t>
            </a:r>
            <a:r>
              <a:rPr lang="en-US" sz="2200" dirty="0">
                <a:solidFill>
                  <a:srgbClr val="040404"/>
                </a:solidFill>
              </a:rPr>
              <a:t>such as institutional training</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23</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38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A915-5327-4476-A4AE-3458F42C9201}"/>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Organizations can facilitate stakeholder engagement</a:t>
            </a:r>
            <a:endParaRPr lang="en-US" dirty="0"/>
          </a:p>
        </p:txBody>
      </p:sp>
      <p:sp>
        <p:nvSpPr>
          <p:cNvPr id="6" name="Content Placeholder 5">
            <a:extLst>
              <a:ext uri="{FF2B5EF4-FFF2-40B4-BE49-F238E27FC236}">
                <a16:creationId xmlns:a16="http://schemas.microsoft.com/office/drawing/2014/main" id="{A0BF7206-55FF-4840-843A-C104C8F3DBC0}"/>
              </a:ext>
            </a:extLst>
          </p:cNvPr>
          <p:cNvSpPr>
            <a:spLocks noGrp="1"/>
          </p:cNvSpPr>
          <p:nvPr>
            <p:ph sz="half" idx="1"/>
          </p:nvPr>
        </p:nvSpPr>
        <p:spPr>
          <a:xfrm>
            <a:off x="132348" y="1475409"/>
            <a:ext cx="6567502" cy="4701554"/>
          </a:xfrm>
        </p:spPr>
        <p:txBody>
          <a:bodyPr>
            <a:normAutofit fontScale="70000" lnSpcReduction="20000"/>
          </a:bodyPr>
          <a:lstStyle/>
          <a:p>
            <a:pPr marL="274320" lvl="0" indent="-274320">
              <a:lnSpc>
                <a:spcPct val="110000"/>
              </a:lnSpc>
              <a:spcBef>
                <a:spcPts val="0"/>
              </a:spcBef>
              <a:spcAft>
                <a:spcPts val="1200"/>
              </a:spcAft>
              <a:buClr>
                <a:srgbClr val="194B5D"/>
              </a:buClr>
              <a:defRPr/>
            </a:pPr>
            <a:r>
              <a:rPr lang="en-US" dirty="0">
                <a:solidFill>
                  <a:srgbClr val="040404"/>
                </a:solidFill>
              </a:rPr>
              <a:t>Provide opportunities to participate in </a:t>
            </a:r>
            <a:r>
              <a:rPr lang="en-US" b="1" dirty="0">
                <a:solidFill>
                  <a:srgbClr val="040404"/>
                </a:solidFill>
              </a:rPr>
              <a:t>trainings</a:t>
            </a:r>
            <a:r>
              <a:rPr lang="en-US" dirty="0">
                <a:solidFill>
                  <a:srgbClr val="040404"/>
                </a:solidFill>
              </a:rPr>
              <a:t> to prepare researchers and stakeholder to work together.</a:t>
            </a:r>
          </a:p>
          <a:p>
            <a:pPr marL="274320" lvl="0" indent="-274320">
              <a:lnSpc>
                <a:spcPct val="110000"/>
              </a:lnSpc>
              <a:spcBef>
                <a:spcPts val="0"/>
              </a:spcBef>
              <a:spcAft>
                <a:spcPts val="1200"/>
              </a:spcAft>
              <a:buClr>
                <a:srgbClr val="194B5D"/>
              </a:buClr>
              <a:defRPr/>
            </a:pPr>
            <a:r>
              <a:rPr lang="en-US" dirty="0">
                <a:solidFill>
                  <a:srgbClr val="040404"/>
                </a:solidFill>
              </a:rPr>
              <a:t>Provide </a:t>
            </a:r>
            <a:r>
              <a:rPr lang="en-US" b="1" dirty="0">
                <a:solidFill>
                  <a:srgbClr val="040404"/>
                </a:solidFill>
              </a:rPr>
              <a:t>other resources</a:t>
            </a:r>
            <a:r>
              <a:rPr lang="en-US" dirty="0">
                <a:solidFill>
                  <a:srgbClr val="040404"/>
                </a:solidFill>
              </a:rPr>
              <a:t>, including personnel, money, or time, to help research teams support stakeholder engagement.</a:t>
            </a:r>
          </a:p>
          <a:p>
            <a:pPr marL="274320" lvl="0" indent="-274320">
              <a:lnSpc>
                <a:spcPct val="110000"/>
              </a:lnSpc>
              <a:spcBef>
                <a:spcPts val="0"/>
              </a:spcBef>
              <a:spcAft>
                <a:spcPts val="1200"/>
              </a:spcAft>
              <a:buClr>
                <a:srgbClr val="194B5D"/>
              </a:buClr>
              <a:defRPr/>
            </a:pPr>
            <a:r>
              <a:rPr lang="en-US" dirty="0">
                <a:solidFill>
                  <a:srgbClr val="040404"/>
                </a:solidFill>
              </a:rPr>
              <a:t>Provide </a:t>
            </a:r>
            <a:r>
              <a:rPr lang="en-US" b="1" dirty="0">
                <a:solidFill>
                  <a:srgbClr val="040404"/>
                </a:solidFill>
              </a:rPr>
              <a:t>supportive and flexible policies </a:t>
            </a:r>
            <a:r>
              <a:rPr lang="en-US" dirty="0">
                <a:solidFill>
                  <a:srgbClr val="040404"/>
                </a:solidFill>
              </a:rPr>
              <a:t>to recognize stakeholders as equal members of the research team. </a:t>
            </a:r>
            <a:endParaRPr lang="en-US" dirty="0"/>
          </a:p>
        </p:txBody>
      </p:sp>
      <p:sp>
        <p:nvSpPr>
          <p:cNvPr id="12" name="Content Placeholder 11">
            <a:extLst>
              <a:ext uri="{FF2B5EF4-FFF2-40B4-BE49-F238E27FC236}">
                <a16:creationId xmlns:a16="http://schemas.microsoft.com/office/drawing/2014/main" id="{2531462B-ACB2-4ADE-80D2-16A025ECA66F}"/>
              </a:ext>
            </a:extLst>
          </p:cNvPr>
          <p:cNvSpPr>
            <a:spLocks noGrp="1"/>
          </p:cNvSpPr>
          <p:nvPr>
            <p:ph sz="half" idx="2"/>
          </p:nvPr>
        </p:nvSpPr>
        <p:spPr>
          <a:xfrm>
            <a:off x="6975894" y="1475409"/>
            <a:ext cx="4999539" cy="4701554"/>
          </a:xfrm>
          <a:solidFill>
            <a:srgbClr val="194B5D"/>
          </a:solidFill>
        </p:spPr>
        <p:txBody>
          <a:bodyPr lIns="182880" tIns="182880" rIns="182880" bIns="182880">
            <a:normAutofit fontScale="70000" lnSpcReduction="20000"/>
          </a:bodyPr>
          <a:lstStyle/>
          <a:p>
            <a:pPr marL="0" indent="0">
              <a:lnSpc>
                <a:spcPct val="110000"/>
              </a:lnSpc>
              <a:spcBef>
                <a:spcPts val="0"/>
              </a:spcBef>
              <a:spcAft>
                <a:spcPts val="1200"/>
              </a:spcAft>
              <a:buNone/>
            </a:pPr>
            <a:r>
              <a:rPr lang="en-US" i="1" dirty="0">
                <a:solidFill>
                  <a:schemeClr val="bg1"/>
                </a:solidFill>
              </a:rPr>
              <a:t>“We have had ongoing engagement at multiple levels with various stakeholders including patients for more than a decade. The work with these groups in this project affirms the importance of this investment. Resources are needed to ensure ongoing communication. This would ideally be at least a half-time equivalent to maintain communications through newsletters, calls, and other means of keeping constituent groups informed.”</a:t>
            </a:r>
          </a:p>
          <a:p>
            <a:pPr marL="0" indent="0">
              <a:lnSpc>
                <a:spcPct val="110000"/>
              </a:lnSpc>
              <a:spcBef>
                <a:spcPts val="0"/>
              </a:spcBef>
              <a:spcAft>
                <a:spcPts val="1200"/>
              </a:spcAft>
              <a:buNone/>
            </a:pPr>
            <a:r>
              <a:rPr lang="en-US" dirty="0">
                <a:solidFill>
                  <a:schemeClr val="bg1"/>
                </a:solidFill>
              </a:rPr>
              <a:t>—PCORI-Funded Researcher </a:t>
            </a:r>
            <a:endParaRPr lang="en-US" dirty="0"/>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24</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747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33E0-F333-48CF-B3D2-202873F7FABB}"/>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Training can help stakeholders engage in research with confidence</a:t>
            </a:r>
            <a:endParaRPr lang="en-US" dirty="0"/>
          </a:p>
        </p:txBody>
      </p:sp>
      <p:pic>
        <p:nvPicPr>
          <p:cNvPr id="1028" name="Picture 4" descr="Research Fundamentals: Preparing You to Successfully Contribute to Research">
            <a:extLst>
              <a:ext uri="{FF2B5EF4-FFF2-40B4-BE49-F238E27FC236}">
                <a16:creationId xmlns:a16="http://schemas.microsoft.com/office/drawing/2014/main" id="{84353CBF-23A8-4BA8-A991-339C59742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21" y="1426590"/>
            <a:ext cx="7926805" cy="47313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87E7847-D536-430F-AA73-1100EC63134E}"/>
              </a:ext>
            </a:extLst>
          </p:cNvPr>
          <p:cNvSpPr txBox="1"/>
          <p:nvPr/>
        </p:nvSpPr>
        <p:spPr>
          <a:xfrm>
            <a:off x="1978076" y="6324457"/>
            <a:ext cx="4612189" cy="365125"/>
          </a:xfrm>
          <a:prstGeom prst="rect">
            <a:avLst/>
          </a:prstGeom>
        </p:spPr>
        <p:txBody>
          <a:bodyPr tIns="0">
            <a:normAutofit/>
          </a:bodyPr>
          <a:lstStyle/>
          <a:p>
            <a:pPr>
              <a:lnSpc>
                <a:spcPct val="90000"/>
              </a:lnSpc>
              <a:spcBef>
                <a:spcPts val="1000"/>
              </a:spcBef>
              <a:buClr>
                <a:srgbClr val="7ABF35"/>
              </a:buClr>
            </a:pPr>
            <a:r>
              <a:rPr lang="en-US" sz="1600" b="1" kern="1200" dirty="0">
                <a:solidFill>
                  <a:schemeClr val="tx1">
                    <a:lumMod val="75000"/>
                    <a:lumOff val="25000"/>
                  </a:schemeClr>
                </a:solidFill>
                <a:latin typeface="Century Gothic" panose="020B0502020202020204" pitchFamily="34" charset="0"/>
                <a:ea typeface="Open Sans Light" panose="020B0306030504020204" pitchFamily="34" charset="0"/>
                <a:cs typeface="Open Sans Light" panose="020B0306030504020204" pitchFamily="34" charset="0"/>
                <a:hlinkClick r:id="rId4"/>
              </a:rPr>
              <a:t>https://pcori.org</a:t>
            </a:r>
            <a:r>
              <a:rPr lang="en-US" sz="1600" b="1" dirty="0">
                <a:solidFill>
                  <a:schemeClr val="tx1">
                    <a:lumMod val="75000"/>
                    <a:lumOff val="25000"/>
                  </a:schemeClr>
                </a:solidFill>
                <a:latin typeface="Century Gothic" panose="020B0502020202020204" pitchFamily="34" charset="0"/>
                <a:ea typeface="Open Sans Light" panose="020B0306030504020204" pitchFamily="34" charset="0"/>
                <a:cs typeface="Open Sans Light" panose="020B0306030504020204" pitchFamily="34" charset="0"/>
                <a:hlinkClick r:id="rId4"/>
              </a:rPr>
              <a:t>/</a:t>
            </a:r>
            <a:r>
              <a:rPr lang="en-US" sz="1600" b="1" kern="1200" dirty="0">
                <a:solidFill>
                  <a:schemeClr val="tx1">
                    <a:lumMod val="75000"/>
                    <a:lumOff val="25000"/>
                  </a:schemeClr>
                </a:solidFill>
                <a:latin typeface="Century Gothic" panose="020B0502020202020204" pitchFamily="34" charset="0"/>
                <a:ea typeface="Open Sans Light" panose="020B0306030504020204" pitchFamily="34" charset="0"/>
                <a:cs typeface="Open Sans Light" panose="020B0306030504020204" pitchFamily="34" charset="0"/>
                <a:hlinkClick r:id="rId4"/>
              </a:rPr>
              <a:t>research-fundamentals</a:t>
            </a:r>
            <a:endParaRPr lang="en-US" sz="1600" b="1" dirty="0">
              <a:solidFill>
                <a:schemeClr val="tx1">
                  <a:lumMod val="75000"/>
                  <a:lumOff val="25000"/>
                </a:schemeClr>
              </a:solidFill>
              <a:latin typeface="Century Gothic" panose="020B0502020202020204" pitchFamily="34" charset="0"/>
              <a:ea typeface="Open Sans Light" panose="020B0306030504020204" pitchFamily="34" charset="0"/>
              <a:cs typeface="Open Sans Light" panose="020B0306030504020204" pitchFamily="34" charset="0"/>
            </a:endParaRPr>
          </a:p>
          <a:p>
            <a:pPr>
              <a:lnSpc>
                <a:spcPct val="90000"/>
              </a:lnSpc>
              <a:spcBef>
                <a:spcPts val="1000"/>
              </a:spcBef>
              <a:buClr>
                <a:srgbClr val="7ABF35"/>
              </a:buClr>
            </a:pPr>
            <a:endParaRPr lang="en-US" b="1" i="1" kern="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Content Placeholder 3">
            <a:extLst>
              <a:ext uri="{FF2B5EF4-FFF2-40B4-BE49-F238E27FC236}">
                <a16:creationId xmlns:a16="http://schemas.microsoft.com/office/drawing/2014/main" id="{CCB492B6-363F-4F7D-B155-E3423E6F3D00}"/>
              </a:ext>
            </a:extLst>
          </p:cNvPr>
          <p:cNvSpPr>
            <a:spLocks noGrp="1"/>
          </p:cNvSpPr>
          <p:nvPr>
            <p:ph idx="1"/>
          </p:nvPr>
        </p:nvSpPr>
        <p:spPr>
          <a:xfrm>
            <a:off x="8269857" y="1519516"/>
            <a:ext cx="3691908" cy="4732153"/>
          </a:xfrm>
        </p:spPr>
        <p:txBody>
          <a:bodyPr>
            <a:normAutofit fontScale="62500" lnSpcReduction="20000"/>
          </a:bodyPr>
          <a:lstStyle/>
          <a:p>
            <a:pPr marL="0" indent="0">
              <a:lnSpc>
                <a:spcPct val="110000"/>
              </a:lnSpc>
              <a:spcBef>
                <a:spcPts val="600"/>
              </a:spcBef>
              <a:buClr>
                <a:srgbClr val="194B5D"/>
              </a:buClr>
              <a:buNone/>
              <a:defRPr/>
            </a:pPr>
            <a:r>
              <a:rPr lang="en-US" sz="3600" b="1" dirty="0">
                <a:solidFill>
                  <a:srgbClr val="194B5D"/>
                </a:solidFill>
              </a:rPr>
              <a:t>Research Fundamentals </a:t>
            </a:r>
            <a:endParaRPr lang="en-US" sz="3600" dirty="0">
              <a:solidFill>
                <a:srgbClr val="194B5D"/>
              </a:solidFill>
            </a:endParaRPr>
          </a:p>
          <a:p>
            <a:pPr marL="274320" lvl="0" indent="-274320">
              <a:lnSpc>
                <a:spcPct val="110000"/>
              </a:lnSpc>
              <a:spcBef>
                <a:spcPts val="600"/>
              </a:spcBef>
              <a:buClr>
                <a:srgbClr val="194B5D"/>
              </a:buClr>
              <a:defRPr/>
            </a:pPr>
            <a:r>
              <a:rPr lang="en-US" dirty="0">
                <a:solidFill>
                  <a:srgbClr val="040404"/>
                </a:solidFill>
              </a:rPr>
              <a:t>This free, on-demand training for </a:t>
            </a:r>
            <a:r>
              <a:rPr lang="en-US" b="1" dirty="0">
                <a:solidFill>
                  <a:srgbClr val="040404"/>
                </a:solidFill>
              </a:rPr>
              <a:t>stakeholder partners </a:t>
            </a:r>
            <a:r>
              <a:rPr lang="en-US" dirty="0">
                <a:solidFill>
                  <a:srgbClr val="040404"/>
                </a:solidFill>
              </a:rPr>
              <a:t>who are new to research uses plain language to help learners understand </a:t>
            </a:r>
            <a:r>
              <a:rPr lang="en-US" b="1" dirty="0">
                <a:solidFill>
                  <a:srgbClr val="040404"/>
                </a:solidFill>
              </a:rPr>
              <a:t>the language and logic of the research process</a:t>
            </a:r>
            <a:r>
              <a:rPr lang="en-US" dirty="0">
                <a:solidFill>
                  <a:srgbClr val="040404"/>
                </a:solidFill>
              </a:rPr>
              <a:t>. </a:t>
            </a:r>
          </a:p>
          <a:p>
            <a:pPr marL="274320" lvl="0" indent="-274320">
              <a:lnSpc>
                <a:spcPct val="110000"/>
              </a:lnSpc>
              <a:spcBef>
                <a:spcPts val="600"/>
              </a:spcBef>
              <a:buClr>
                <a:srgbClr val="194B5D"/>
              </a:buClr>
              <a:defRPr/>
            </a:pPr>
            <a:r>
              <a:rPr lang="en-US" dirty="0">
                <a:solidFill>
                  <a:srgbClr val="040404"/>
                </a:solidFill>
              </a:rPr>
              <a:t>The goal is to help all stakeholders, regardless of their experience with conducting research, </a:t>
            </a:r>
            <a:r>
              <a:rPr lang="en-US" b="1" dirty="0">
                <a:solidFill>
                  <a:srgbClr val="040404"/>
                </a:solidFill>
              </a:rPr>
              <a:t>to engage with confidence and contribute individual experiences to shape studies from start to finish</a:t>
            </a:r>
            <a:r>
              <a:rPr lang="en-US" dirty="0">
                <a:solidFill>
                  <a:srgbClr val="040404"/>
                </a:solidFill>
              </a:rPr>
              <a:t>.</a:t>
            </a:r>
            <a:endParaRPr lang="en-US" dirty="0"/>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25</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6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91806-14D4-438E-8F2F-5260F86285C1}"/>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Training can help researchers partner with stakeholders</a:t>
            </a:r>
            <a:endParaRPr lang="en-US" dirty="0"/>
          </a:p>
        </p:txBody>
      </p:sp>
      <p:sp>
        <p:nvSpPr>
          <p:cNvPr id="14" name="Content Placeholder 13">
            <a:extLst>
              <a:ext uri="{FF2B5EF4-FFF2-40B4-BE49-F238E27FC236}">
                <a16:creationId xmlns:a16="http://schemas.microsoft.com/office/drawing/2014/main" id="{6FACDFD2-9CD9-489D-8A46-B5732F3EE204}"/>
              </a:ext>
            </a:extLst>
          </p:cNvPr>
          <p:cNvSpPr>
            <a:spLocks noGrp="1"/>
          </p:cNvSpPr>
          <p:nvPr>
            <p:ph sz="half" idx="1"/>
          </p:nvPr>
        </p:nvSpPr>
        <p:spPr>
          <a:xfrm>
            <a:off x="132347" y="1475409"/>
            <a:ext cx="6872302" cy="4701554"/>
          </a:xfrm>
        </p:spPr>
        <p:txBody>
          <a:bodyPr>
            <a:normAutofit fontScale="92500" lnSpcReduction="10000"/>
          </a:bodyPr>
          <a:lstStyle/>
          <a:p>
            <a:pPr marL="0" indent="0" algn="ctr">
              <a:buNone/>
            </a:pPr>
            <a:r>
              <a:rPr lang="en-US" b="1" dirty="0">
                <a:solidFill>
                  <a:srgbClr val="194B5D"/>
                </a:solidFill>
              </a:rPr>
              <a:t>Building Effective Multi-Stakeholder Research Teams</a:t>
            </a:r>
          </a:p>
        </p:txBody>
      </p:sp>
      <p:pic>
        <p:nvPicPr>
          <p:cNvPr id="10" name="Picture 9" descr="Engage stakeholders to be active members of the team, and work together as an effective multi-stakeholder team.">
            <a:extLst>
              <a:ext uri="{FF2B5EF4-FFF2-40B4-BE49-F238E27FC236}">
                <a16:creationId xmlns:a16="http://schemas.microsoft.com/office/drawing/2014/main" id="{02EF8A57-6E92-4908-9627-45110CD85D83}"/>
              </a:ext>
            </a:extLst>
          </p:cNvPr>
          <p:cNvPicPr/>
          <p:nvPr/>
        </p:nvPicPr>
        <p:blipFill rotWithShape="1">
          <a:blip r:embed="rId3"/>
          <a:srcRect l="28471" t="47808" r="30892" b="24151"/>
          <a:stretch/>
        </p:blipFill>
        <p:spPr bwMode="auto">
          <a:xfrm>
            <a:off x="325120" y="2319927"/>
            <a:ext cx="6502399" cy="359319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4659FB03-669C-46C9-9E8F-BC02F4816F95}"/>
              </a:ext>
            </a:extLst>
          </p:cNvPr>
          <p:cNvSpPr txBox="1"/>
          <p:nvPr/>
        </p:nvSpPr>
        <p:spPr>
          <a:xfrm>
            <a:off x="325120" y="6071617"/>
            <a:ext cx="6502399" cy="413548"/>
          </a:xfrm>
          <a:prstGeom prst="rect">
            <a:avLst/>
          </a:prstGeom>
        </p:spPr>
        <p:txBody>
          <a:bodyPr tIns="0">
            <a:normAutofit/>
          </a:bodyPr>
          <a:lstStyle/>
          <a:p>
            <a:pPr algn="ctr">
              <a:lnSpc>
                <a:spcPct val="110000"/>
              </a:lnSpc>
              <a:spcBef>
                <a:spcPts val="600"/>
              </a:spcBef>
              <a:buClr>
                <a:srgbClr val="7ABF35"/>
              </a:buClr>
            </a:pPr>
            <a:r>
              <a:rPr lang="en-US" sz="1600" b="1" dirty="0">
                <a:latin typeface="Century Gothic" panose="020B0502020202020204" pitchFamily="34" charset="0"/>
                <a:hlinkClick r:id="rId4"/>
              </a:rPr>
              <a:t>http://www.pcori.org/research-teams</a:t>
            </a:r>
            <a:endParaRPr lang="en-US" sz="1600" b="1" dirty="0">
              <a:effectLst/>
              <a:latin typeface="Century Gothic" panose="020B0502020202020204" pitchFamily="34" charset="0"/>
            </a:endParaRPr>
          </a:p>
        </p:txBody>
      </p:sp>
      <p:sp>
        <p:nvSpPr>
          <p:cNvPr id="15" name="Content Placeholder 14">
            <a:extLst>
              <a:ext uri="{FF2B5EF4-FFF2-40B4-BE49-F238E27FC236}">
                <a16:creationId xmlns:a16="http://schemas.microsoft.com/office/drawing/2014/main" id="{971B9B8E-E055-484E-AB2B-C66985FBEF9D}"/>
              </a:ext>
            </a:extLst>
          </p:cNvPr>
          <p:cNvSpPr>
            <a:spLocks noGrp="1"/>
          </p:cNvSpPr>
          <p:nvPr>
            <p:ph sz="half" idx="2"/>
          </p:nvPr>
        </p:nvSpPr>
        <p:spPr>
          <a:xfrm>
            <a:off x="6964392" y="1475409"/>
            <a:ext cx="5011040" cy="4701554"/>
          </a:xfrm>
        </p:spPr>
        <p:txBody>
          <a:bodyPr>
            <a:normAutofit fontScale="92500" lnSpcReduction="10000"/>
          </a:bodyPr>
          <a:lstStyle/>
          <a:p>
            <a:pPr marL="274320" lvl="0" indent="-274320">
              <a:spcBef>
                <a:spcPts val="500"/>
              </a:spcBef>
              <a:buClr>
                <a:srgbClr val="194B5D"/>
              </a:buClr>
              <a:defRPr/>
            </a:pPr>
            <a:r>
              <a:rPr lang="en-US" sz="2000" dirty="0">
                <a:solidFill>
                  <a:srgbClr val="040404"/>
                </a:solidFill>
              </a:rPr>
              <a:t>A website with more than 50 resources (e.g., tip sheets, checklists) to help teams work together</a:t>
            </a:r>
          </a:p>
          <a:p>
            <a:pPr marL="274320" lvl="0" indent="-274320">
              <a:spcBef>
                <a:spcPts val="1800"/>
              </a:spcBef>
              <a:buClr>
                <a:srgbClr val="194B5D"/>
              </a:buClr>
              <a:defRPr/>
            </a:pPr>
            <a:r>
              <a:rPr lang="en-US" sz="2000" dirty="0">
                <a:solidFill>
                  <a:srgbClr val="040404"/>
                </a:solidFill>
              </a:rPr>
              <a:t>Research teams can learn how to: </a:t>
            </a:r>
          </a:p>
          <a:p>
            <a:pPr marL="548640" lvl="1" indent="-274320">
              <a:spcBef>
                <a:spcPts val="300"/>
              </a:spcBef>
              <a:buClr>
                <a:srgbClr val="194B5D"/>
              </a:buClr>
              <a:buFont typeface="Courier New" panose="02070309020205020404" pitchFamily="49" charset="0"/>
              <a:buChar char="­"/>
              <a:defRPr/>
            </a:pPr>
            <a:r>
              <a:rPr lang="en-US" b="1" dirty="0">
                <a:solidFill>
                  <a:srgbClr val="040404"/>
                </a:solidFill>
              </a:rPr>
              <a:t>Prepare stakeholders </a:t>
            </a:r>
            <a:r>
              <a:rPr lang="en-US" dirty="0">
                <a:solidFill>
                  <a:srgbClr val="040404"/>
                </a:solidFill>
              </a:rPr>
              <a:t>to contribute to the study</a:t>
            </a:r>
          </a:p>
          <a:p>
            <a:pPr marL="548640" lvl="1" indent="-274320">
              <a:spcBef>
                <a:spcPts val="300"/>
              </a:spcBef>
              <a:buClr>
                <a:srgbClr val="194B5D"/>
              </a:buClr>
              <a:buFont typeface="Courier New" panose="02070309020205020404" pitchFamily="49" charset="0"/>
              <a:buChar char="­"/>
              <a:defRPr/>
            </a:pPr>
            <a:r>
              <a:rPr lang="en-US" b="1" dirty="0">
                <a:solidFill>
                  <a:srgbClr val="040404"/>
                </a:solidFill>
              </a:rPr>
              <a:t>Communicate</a:t>
            </a:r>
            <a:r>
              <a:rPr lang="en-US" dirty="0">
                <a:solidFill>
                  <a:srgbClr val="040404"/>
                </a:solidFill>
              </a:rPr>
              <a:t> openly and honestly to build trust  </a:t>
            </a:r>
          </a:p>
          <a:p>
            <a:pPr marL="548640" lvl="1" indent="-274320">
              <a:spcBef>
                <a:spcPts val="300"/>
              </a:spcBef>
              <a:buClr>
                <a:srgbClr val="194B5D"/>
              </a:buClr>
              <a:buFont typeface="Courier New" panose="02070309020205020404" pitchFamily="49" charset="0"/>
              <a:buChar char="­"/>
              <a:defRPr/>
            </a:pPr>
            <a:r>
              <a:rPr lang="en-US" b="1" dirty="0">
                <a:solidFill>
                  <a:srgbClr val="040404"/>
                </a:solidFill>
              </a:rPr>
              <a:t>Keep an open mind </a:t>
            </a:r>
            <a:r>
              <a:rPr lang="en-US" dirty="0">
                <a:solidFill>
                  <a:srgbClr val="040404"/>
                </a:solidFill>
              </a:rPr>
              <a:t>and manage different viewpoints and interests </a:t>
            </a:r>
          </a:p>
          <a:p>
            <a:pPr marL="548640" lvl="1" indent="-274320">
              <a:spcBef>
                <a:spcPts val="300"/>
              </a:spcBef>
              <a:buClr>
                <a:srgbClr val="194B5D"/>
              </a:buClr>
              <a:buFont typeface="Courier New" panose="02070309020205020404" pitchFamily="49" charset="0"/>
              <a:buChar char="­"/>
              <a:defRPr/>
            </a:pPr>
            <a:r>
              <a:rPr lang="en-US" b="1" dirty="0">
                <a:solidFill>
                  <a:srgbClr val="040404"/>
                </a:solidFill>
              </a:rPr>
              <a:t>Facilitate productive disagreement </a:t>
            </a:r>
            <a:r>
              <a:rPr lang="en-US" dirty="0">
                <a:solidFill>
                  <a:srgbClr val="040404"/>
                </a:solidFill>
              </a:rPr>
              <a:t>to identify solutions</a:t>
            </a:r>
          </a:p>
          <a:p>
            <a:pPr marL="548640" lvl="1" indent="-274320">
              <a:spcBef>
                <a:spcPts val="300"/>
              </a:spcBef>
              <a:buClr>
                <a:srgbClr val="194B5D"/>
              </a:buClr>
              <a:buFont typeface="Courier New" panose="02070309020205020404" pitchFamily="49" charset="0"/>
              <a:buChar char="­"/>
              <a:defRPr/>
            </a:pPr>
            <a:r>
              <a:rPr lang="en-US" b="1" dirty="0">
                <a:solidFill>
                  <a:srgbClr val="040404"/>
                </a:solidFill>
              </a:rPr>
              <a:t>Share decision making </a:t>
            </a:r>
            <a:r>
              <a:rPr lang="en-US" dirty="0">
                <a:solidFill>
                  <a:srgbClr val="040404"/>
                </a:solidFill>
              </a:rPr>
              <a:t>with stakeholders</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26</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170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6CAB-D635-4CC4-A7C7-421F68CA0365}"/>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Organizations may need to provide additional resources to support research teams</a:t>
            </a:r>
            <a:endParaRPr lang="en-US" dirty="0"/>
          </a:p>
        </p:txBody>
      </p:sp>
      <p:sp>
        <p:nvSpPr>
          <p:cNvPr id="4" name="Content Placeholder 3">
            <a:extLst>
              <a:ext uri="{FF2B5EF4-FFF2-40B4-BE49-F238E27FC236}">
                <a16:creationId xmlns:a16="http://schemas.microsoft.com/office/drawing/2014/main" id="{D42984BF-7C1C-4970-92C8-78F468B606A9}"/>
              </a:ext>
            </a:extLst>
          </p:cNvPr>
          <p:cNvSpPr>
            <a:spLocks noGrp="1"/>
          </p:cNvSpPr>
          <p:nvPr>
            <p:ph idx="1"/>
          </p:nvPr>
        </p:nvSpPr>
        <p:spPr/>
        <p:txBody>
          <a:bodyPr/>
          <a:lstStyle/>
          <a:p>
            <a:pPr marL="274320" lvl="0" indent="-274320">
              <a:spcBef>
                <a:spcPts val="500"/>
              </a:spcBef>
              <a:buClr>
                <a:srgbClr val="194B5D"/>
              </a:buClr>
              <a:defRPr/>
            </a:pPr>
            <a:r>
              <a:rPr lang="en-US" sz="2400" b="1" dirty="0">
                <a:solidFill>
                  <a:srgbClr val="040404"/>
                </a:solidFill>
              </a:rPr>
              <a:t>Research teams will need personnel, money, and time to:</a:t>
            </a:r>
            <a:endParaRPr lang="en-US" sz="2400" dirty="0">
              <a:solidFill>
                <a:srgbClr val="040404"/>
              </a:solidFill>
            </a:endParaRP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Develop relationships with partners and stakeholders in the community</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Support and communicate with stakeholders</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Help stakeholders access and use relevant software and systems</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Sustain stakeholder engagement during and after the study</a:t>
            </a:r>
          </a:p>
          <a:p>
            <a:pPr marL="274320" lvl="0" indent="-274320">
              <a:spcBef>
                <a:spcPts val="1800"/>
              </a:spcBef>
              <a:buClr>
                <a:srgbClr val="194B5D"/>
              </a:buClr>
              <a:defRPr/>
            </a:pPr>
            <a:r>
              <a:rPr lang="en-US" sz="2400" dirty="0">
                <a:solidFill>
                  <a:srgbClr val="040404"/>
                </a:solidFill>
              </a:rPr>
              <a:t>Organizations can also support </a:t>
            </a:r>
            <a:r>
              <a:rPr lang="en-US" sz="2400" b="1" dirty="0">
                <a:solidFill>
                  <a:srgbClr val="040404"/>
                </a:solidFill>
              </a:rPr>
              <a:t>researchers who are developing new skills </a:t>
            </a:r>
            <a:r>
              <a:rPr lang="en-US" sz="2400" dirty="0">
                <a:solidFill>
                  <a:srgbClr val="040404"/>
                </a:solidFill>
              </a:rPr>
              <a:t>by: </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Providing mentorship or other opportunities to learn how to build and sustain effective multi-stakeholder research teams </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27</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9191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87FC-20A3-45E3-8D82-98301788911F}"/>
              </a:ext>
            </a:extLst>
          </p:cNvPr>
          <p:cNvSpPr>
            <a:spLocks noGrp="1"/>
          </p:cNvSpPr>
          <p:nvPr>
            <p:ph type="title"/>
          </p:nvPr>
        </p:nvSpPr>
        <p:spPr/>
        <p:txBody>
          <a:bodyPr>
            <a:normAutofit fontScale="90000"/>
          </a:bodyPr>
          <a:lstStyle/>
          <a:p>
            <a:r>
              <a:rPr lang="en-US" dirty="0">
                <a:solidFill>
                  <a:prstClr val="white"/>
                </a:solidFill>
                <a:ea typeface="Open Sans" panose="020B0606030504020204" pitchFamily="34" charset="0"/>
                <a:cs typeface="Open Sans" panose="020B0606030504020204" pitchFamily="34" charset="0"/>
              </a:rPr>
              <a:t>Organizations may need to adjust policies and systems to engage stakeholders</a:t>
            </a:r>
            <a:endParaRPr lang="en-US" dirty="0"/>
          </a:p>
        </p:txBody>
      </p:sp>
      <p:sp>
        <p:nvSpPr>
          <p:cNvPr id="6" name="Content Placeholder 5">
            <a:extLst>
              <a:ext uri="{FF2B5EF4-FFF2-40B4-BE49-F238E27FC236}">
                <a16:creationId xmlns:a16="http://schemas.microsoft.com/office/drawing/2014/main" id="{10E7F06C-4B6C-4467-A40C-5A6BEAD50EEC}"/>
              </a:ext>
            </a:extLst>
          </p:cNvPr>
          <p:cNvSpPr>
            <a:spLocks noGrp="1"/>
          </p:cNvSpPr>
          <p:nvPr>
            <p:ph sz="half" idx="1"/>
          </p:nvPr>
        </p:nvSpPr>
        <p:spPr>
          <a:xfrm>
            <a:off x="132347" y="1475409"/>
            <a:ext cx="7303623" cy="4701554"/>
          </a:xfrm>
        </p:spPr>
        <p:txBody>
          <a:bodyPr>
            <a:noAutofit/>
          </a:bodyPr>
          <a:lstStyle/>
          <a:p>
            <a:pPr marL="274320" lvl="0" indent="-274320">
              <a:lnSpc>
                <a:spcPct val="120000"/>
              </a:lnSpc>
              <a:spcBef>
                <a:spcPts val="0"/>
              </a:spcBef>
              <a:buClr>
                <a:srgbClr val="194B5D"/>
              </a:buClr>
              <a:defRPr/>
            </a:pPr>
            <a:r>
              <a:rPr lang="en-US" sz="2000" b="1" dirty="0">
                <a:solidFill>
                  <a:srgbClr val="040404"/>
                </a:solidFill>
              </a:rPr>
              <a:t>Policies and systems should allow stakeholders to… </a:t>
            </a:r>
          </a:p>
          <a:p>
            <a:pPr marL="548640" lvl="1" indent="-274320">
              <a:lnSpc>
                <a:spcPct val="120000"/>
              </a:lnSpc>
              <a:spcBef>
                <a:spcPts val="0"/>
              </a:spcBef>
              <a:buClr>
                <a:srgbClr val="194B5D"/>
              </a:buClr>
              <a:buFont typeface="Courier New" panose="02070309020205020404" pitchFamily="49" charset="0"/>
              <a:buChar char="­"/>
              <a:defRPr/>
            </a:pPr>
            <a:r>
              <a:rPr lang="en-US" sz="2000" dirty="0">
                <a:solidFill>
                  <a:srgbClr val="040404"/>
                </a:solidFill>
              </a:rPr>
              <a:t>Access the organization’s resources including facilities, software, and files as needed to participate as equal members of the research team</a:t>
            </a:r>
          </a:p>
          <a:p>
            <a:pPr marL="548640" lvl="1" indent="-274320">
              <a:lnSpc>
                <a:spcPct val="120000"/>
              </a:lnSpc>
              <a:spcBef>
                <a:spcPts val="0"/>
              </a:spcBef>
              <a:buClr>
                <a:srgbClr val="194B5D"/>
              </a:buClr>
              <a:buFont typeface="Courier New" panose="02070309020205020404" pitchFamily="49" charset="0"/>
              <a:buChar char="­"/>
              <a:defRPr/>
            </a:pPr>
            <a:r>
              <a:rPr lang="en-US" sz="2000" dirty="0">
                <a:solidFill>
                  <a:srgbClr val="040404"/>
                </a:solidFill>
              </a:rPr>
              <a:t>Be compensated by the organization for their time and expertise</a:t>
            </a:r>
          </a:p>
          <a:p>
            <a:pPr marL="548640" lvl="1" indent="-274320">
              <a:lnSpc>
                <a:spcPct val="120000"/>
              </a:lnSpc>
              <a:spcBef>
                <a:spcPts val="0"/>
              </a:spcBef>
              <a:buClr>
                <a:srgbClr val="194B5D"/>
              </a:buClr>
              <a:buFont typeface="Courier New" panose="02070309020205020404" pitchFamily="49" charset="0"/>
              <a:buChar char="­"/>
              <a:defRPr/>
            </a:pPr>
            <a:r>
              <a:rPr lang="en-US" sz="2000" dirty="0">
                <a:solidFill>
                  <a:srgbClr val="040404"/>
                </a:solidFill>
              </a:rPr>
              <a:t>Be reimbursed for study-related expenses (e.g., parking, childcare)</a:t>
            </a:r>
          </a:p>
          <a:p>
            <a:pPr marL="548640" lvl="1" indent="-274320">
              <a:lnSpc>
                <a:spcPct val="120000"/>
              </a:lnSpc>
              <a:spcBef>
                <a:spcPts val="0"/>
              </a:spcBef>
              <a:buClr>
                <a:srgbClr val="194B5D"/>
              </a:buClr>
              <a:buFont typeface="Courier New" panose="02070309020205020404" pitchFamily="49" charset="0"/>
              <a:buChar char="­"/>
              <a:defRPr/>
            </a:pPr>
            <a:r>
              <a:rPr lang="en-US" sz="2000" dirty="0">
                <a:solidFill>
                  <a:srgbClr val="040404"/>
                </a:solidFill>
              </a:rPr>
              <a:t>Feel confident that their experiences and perspectives will remain confidential</a:t>
            </a:r>
          </a:p>
          <a:p>
            <a:pPr marL="548640" lvl="1" indent="-274320">
              <a:lnSpc>
                <a:spcPct val="120000"/>
              </a:lnSpc>
              <a:spcBef>
                <a:spcPts val="0"/>
              </a:spcBef>
              <a:buClr>
                <a:srgbClr val="194B5D"/>
              </a:buClr>
              <a:buFont typeface="Courier New" panose="02070309020205020404" pitchFamily="49" charset="0"/>
              <a:buChar char="­"/>
              <a:defRPr/>
            </a:pPr>
            <a:r>
              <a:rPr lang="en-US" sz="2000" dirty="0">
                <a:solidFill>
                  <a:srgbClr val="040404"/>
                </a:solidFill>
              </a:rPr>
              <a:t>Be recognized as members of the research team by Institutional Review Boards (IRBs)</a:t>
            </a:r>
          </a:p>
        </p:txBody>
      </p:sp>
      <p:sp>
        <p:nvSpPr>
          <p:cNvPr id="12" name="Content Placeholder 11">
            <a:extLst>
              <a:ext uri="{FF2B5EF4-FFF2-40B4-BE49-F238E27FC236}">
                <a16:creationId xmlns:a16="http://schemas.microsoft.com/office/drawing/2014/main" id="{47BF219D-D367-4CEC-938B-C0019AE920EF}"/>
              </a:ext>
            </a:extLst>
          </p:cNvPr>
          <p:cNvSpPr>
            <a:spLocks noGrp="1"/>
          </p:cNvSpPr>
          <p:nvPr>
            <p:ph sz="half" idx="2"/>
          </p:nvPr>
        </p:nvSpPr>
        <p:spPr>
          <a:xfrm>
            <a:off x="7815532" y="1475409"/>
            <a:ext cx="4159900" cy="4701554"/>
          </a:xfrm>
          <a:solidFill>
            <a:srgbClr val="194B5D"/>
          </a:solidFill>
        </p:spPr>
        <p:txBody>
          <a:bodyPr>
            <a:normAutofit fontScale="70000" lnSpcReduction="20000"/>
          </a:bodyPr>
          <a:lstStyle/>
          <a:p>
            <a:pPr marL="0" indent="0">
              <a:lnSpc>
                <a:spcPct val="120000"/>
              </a:lnSpc>
              <a:spcBef>
                <a:spcPts val="0"/>
              </a:spcBef>
              <a:buNone/>
            </a:pPr>
            <a:r>
              <a:rPr lang="en-US" i="1" dirty="0">
                <a:solidFill>
                  <a:schemeClr val="bg1"/>
                </a:solidFill>
              </a:rPr>
              <a:t>“We did experience challenges with developing a way to pay patient partners. Our institution required complex consultant agreements, which were not well suited for non-professionals and were very off-putting. Over time, we did develop simpler language that was still acceptable to the institution. This will facilitate similar arrangements for our investigative team as well as other investigators in the future.” </a:t>
            </a:r>
          </a:p>
          <a:p>
            <a:pPr marL="0" indent="0">
              <a:lnSpc>
                <a:spcPct val="120000"/>
              </a:lnSpc>
              <a:spcBef>
                <a:spcPts val="0"/>
              </a:spcBef>
              <a:buNone/>
            </a:pPr>
            <a:r>
              <a:rPr lang="en-US" dirty="0">
                <a:solidFill>
                  <a:schemeClr val="bg1"/>
                </a:solidFill>
              </a:rPr>
              <a:t>—PCORI-Funded Researcher</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28</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625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3890-3612-43E7-A5C4-54A6C6B69E09}"/>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Discussion</a:t>
            </a:r>
            <a:endParaRPr lang="en-US" dirty="0"/>
          </a:p>
        </p:txBody>
      </p:sp>
      <p:sp>
        <p:nvSpPr>
          <p:cNvPr id="4" name="Content Placeholder 3">
            <a:extLst>
              <a:ext uri="{FF2B5EF4-FFF2-40B4-BE49-F238E27FC236}">
                <a16:creationId xmlns:a16="http://schemas.microsoft.com/office/drawing/2014/main" id="{71A4AE6C-31AD-499A-B9F6-B1B9274FA4B6}"/>
              </a:ext>
            </a:extLst>
          </p:cNvPr>
          <p:cNvSpPr>
            <a:spLocks noGrp="1"/>
          </p:cNvSpPr>
          <p:nvPr>
            <p:ph idx="1"/>
          </p:nvPr>
        </p:nvSpPr>
        <p:spPr/>
        <p:txBody>
          <a:bodyPr/>
          <a:lstStyle/>
          <a:p>
            <a:pPr marL="274320" lvl="0" indent="-274320">
              <a:spcBef>
                <a:spcPts val="500"/>
              </a:spcBef>
              <a:buClr>
                <a:srgbClr val="194B5D"/>
              </a:buClr>
              <a:defRPr/>
            </a:pPr>
            <a:r>
              <a:rPr lang="en-US" sz="2400" dirty="0">
                <a:solidFill>
                  <a:srgbClr val="040404"/>
                </a:solidFill>
              </a:rPr>
              <a:t>What </a:t>
            </a:r>
            <a:r>
              <a:rPr lang="en-US" sz="2400" b="1" dirty="0">
                <a:solidFill>
                  <a:srgbClr val="040404"/>
                </a:solidFill>
              </a:rPr>
              <a:t>barriers</a:t>
            </a:r>
            <a:r>
              <a:rPr lang="en-US" sz="2400" dirty="0">
                <a:solidFill>
                  <a:srgbClr val="040404"/>
                </a:solidFill>
              </a:rPr>
              <a:t> might our organization need to address to support researchers and stakeholders? </a:t>
            </a:r>
          </a:p>
          <a:p>
            <a:pPr marL="274320" lvl="0" indent="-274320">
              <a:spcBef>
                <a:spcPts val="500"/>
              </a:spcBef>
              <a:buClr>
                <a:srgbClr val="194B5D"/>
              </a:buClr>
              <a:defRPr/>
            </a:pPr>
            <a:r>
              <a:rPr lang="en-US" sz="2400" dirty="0">
                <a:solidFill>
                  <a:srgbClr val="040404"/>
                </a:solidFill>
              </a:rPr>
              <a:t>What is the </a:t>
            </a:r>
            <a:r>
              <a:rPr lang="en-US" sz="2400" b="1" dirty="0">
                <a:solidFill>
                  <a:srgbClr val="040404"/>
                </a:solidFill>
              </a:rPr>
              <a:t>impact</a:t>
            </a:r>
            <a:r>
              <a:rPr lang="en-US" sz="2400" dirty="0">
                <a:solidFill>
                  <a:srgbClr val="040404"/>
                </a:solidFill>
              </a:rPr>
              <a:t> of these barriers on:</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Our organization as a whole?</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Our research teams and projects? </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Our stakeholders?</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The communities we serve? </a:t>
            </a:r>
          </a:p>
          <a:p>
            <a:pPr marL="274320" lvl="0" indent="-274320">
              <a:spcBef>
                <a:spcPts val="500"/>
              </a:spcBef>
              <a:buClr>
                <a:srgbClr val="194B5D"/>
              </a:buClr>
              <a:defRPr/>
            </a:pPr>
            <a:r>
              <a:rPr lang="en-US" sz="2400" dirty="0">
                <a:solidFill>
                  <a:srgbClr val="040404"/>
                </a:solidFill>
              </a:rPr>
              <a:t>How can we </a:t>
            </a:r>
            <a:r>
              <a:rPr lang="en-US" sz="2400" b="1" dirty="0">
                <a:solidFill>
                  <a:srgbClr val="040404"/>
                </a:solidFill>
              </a:rPr>
              <a:t>address</a:t>
            </a:r>
            <a:r>
              <a:rPr lang="en-US" sz="2400" dirty="0">
                <a:solidFill>
                  <a:srgbClr val="040404"/>
                </a:solidFill>
              </a:rPr>
              <a:t> these barriers? </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How can we partner with stakeholders to address them?  </a:t>
            </a:r>
          </a:p>
          <a:p>
            <a:pPr marL="548640" lvl="1" indent="-274320">
              <a:spcBef>
                <a:spcPts val="300"/>
              </a:spcBef>
              <a:buClr>
                <a:srgbClr val="194B5D"/>
              </a:buClr>
              <a:buFont typeface="Courier New" panose="02070309020205020404" pitchFamily="49" charset="0"/>
              <a:buChar char="­"/>
              <a:defRPr/>
            </a:pPr>
            <a:r>
              <a:rPr lang="en-US" sz="2200" dirty="0">
                <a:solidFill>
                  <a:srgbClr val="040404"/>
                </a:solidFill>
              </a:rPr>
              <a:t>What existing resources can we build from?</a:t>
            </a:r>
          </a:p>
          <a:p>
            <a:pPr marL="274320" lvl="0" indent="-274320">
              <a:spcBef>
                <a:spcPts val="500"/>
              </a:spcBef>
              <a:buClr>
                <a:srgbClr val="194B5D"/>
              </a:buClr>
              <a:defRPr/>
            </a:pPr>
            <a:r>
              <a:rPr lang="en-US" sz="2400" dirty="0">
                <a:solidFill>
                  <a:srgbClr val="040404"/>
                </a:solidFill>
              </a:rPr>
              <a:t>What </a:t>
            </a:r>
            <a:r>
              <a:rPr lang="en-US" sz="2400" b="1" dirty="0">
                <a:solidFill>
                  <a:srgbClr val="040404"/>
                </a:solidFill>
              </a:rPr>
              <a:t>commitments </a:t>
            </a:r>
            <a:r>
              <a:rPr lang="en-US" sz="2400" dirty="0">
                <a:solidFill>
                  <a:srgbClr val="040404"/>
                </a:solidFill>
              </a:rPr>
              <a:t>can our organization make today, tomorrow, and in the future to support multi-stakeholder engagement?</a:t>
            </a:r>
            <a:endParaRPr lang="en-US" sz="2000" dirty="0">
              <a:solidFill>
                <a:srgbClr val="040404"/>
              </a:solidFill>
            </a:endParaRP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29</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26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5EB-8CCB-43A5-94FB-B7E2DB83E91F}"/>
              </a:ext>
            </a:extLst>
          </p:cNvPr>
          <p:cNvSpPr>
            <a:spLocks noGrp="1"/>
          </p:cNvSpPr>
          <p:nvPr>
            <p:ph type="title"/>
          </p:nvPr>
        </p:nvSpPr>
        <p:spPr/>
        <p:txBody>
          <a:bodyPr>
            <a:normAutofit fontScale="90000"/>
          </a:bodyPr>
          <a:lstStyle/>
          <a:p>
            <a:r>
              <a:rPr lang="en-US" dirty="0"/>
              <a:t>Patient-Centered Outcomes Research</a:t>
            </a:r>
          </a:p>
        </p:txBody>
      </p:sp>
      <p:sp>
        <p:nvSpPr>
          <p:cNvPr id="4" name="Text Placeholder 3">
            <a:extLst>
              <a:ext uri="{FF2B5EF4-FFF2-40B4-BE49-F238E27FC236}">
                <a16:creationId xmlns:a16="http://schemas.microsoft.com/office/drawing/2014/main" id="{9575DF03-B380-4E73-9523-4EF3314D96E2}"/>
              </a:ext>
            </a:extLst>
          </p:cNvPr>
          <p:cNvSpPr>
            <a:spLocks noGrp="1"/>
          </p:cNvSpPr>
          <p:nvPr>
            <p:ph type="body" sz="quarter" idx="11"/>
          </p:nvPr>
        </p:nvSpPr>
        <p:spPr/>
        <p:txBody>
          <a:bodyPr>
            <a:normAutofit fontScale="92500" lnSpcReduction="10000"/>
          </a:bodyPr>
          <a:lstStyle/>
          <a:p>
            <a:r>
              <a:rPr lang="en-US" dirty="0"/>
              <a:t>The Benefits of Multi-Stakeholder Engagement</a:t>
            </a:r>
          </a:p>
        </p:txBody>
      </p:sp>
      <p:sp>
        <p:nvSpPr>
          <p:cNvPr id="3" name="Slide Number Placeholder 2">
            <a:extLst>
              <a:ext uri="{FF2B5EF4-FFF2-40B4-BE49-F238E27FC236}">
                <a16:creationId xmlns:a16="http://schemas.microsoft.com/office/drawing/2014/main" id="{30553E25-1ACA-4044-A29D-9ED3560C4361}"/>
              </a:ext>
            </a:extLst>
          </p:cNvPr>
          <p:cNvSpPr>
            <a:spLocks noGrp="1"/>
          </p:cNvSpPr>
          <p:nvPr>
            <p:ph type="sldNum" sz="quarter" idx="10"/>
          </p:nvPr>
        </p:nvSpPr>
        <p:spPr/>
        <p:txBody>
          <a:bodyPr/>
          <a:lstStyle/>
          <a:p>
            <a:fld id="{91C14B79-5249-41E5-9621-AF0F1BF8AF70}" type="slidenum">
              <a:rPr lang="en-US" smtClean="0"/>
              <a:pPr/>
              <a:t>3</a:t>
            </a:fld>
            <a:endParaRPr lang="en-US" dirty="0"/>
          </a:p>
        </p:txBody>
      </p:sp>
    </p:spTree>
    <p:extLst>
      <p:ext uri="{BB962C8B-B14F-4D97-AF65-F5344CB8AC3E}">
        <p14:creationId xmlns:p14="http://schemas.microsoft.com/office/powerpoint/2010/main" val="236570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F93F-859C-48A2-9908-32F53A87DC9B}"/>
              </a:ext>
            </a:extLst>
          </p:cNvPr>
          <p:cNvSpPr>
            <a:spLocks noGrp="1"/>
          </p:cNvSpPr>
          <p:nvPr>
            <p:ph type="title"/>
          </p:nvPr>
        </p:nvSpPr>
        <p:spPr/>
        <p:txBody>
          <a:bodyPr>
            <a:normAutofit/>
          </a:bodyPr>
          <a:lstStyle/>
          <a:p>
            <a:r>
              <a:rPr lang="en-US" dirty="0"/>
              <a:t>Addendum</a:t>
            </a:r>
          </a:p>
        </p:txBody>
      </p:sp>
      <p:sp>
        <p:nvSpPr>
          <p:cNvPr id="3" name="Slide Number Placeholder 2">
            <a:extLst>
              <a:ext uri="{FF2B5EF4-FFF2-40B4-BE49-F238E27FC236}">
                <a16:creationId xmlns:a16="http://schemas.microsoft.com/office/drawing/2014/main" id="{26135FCD-D495-4383-95FC-64EB51914288}"/>
              </a:ext>
            </a:extLst>
          </p:cNvPr>
          <p:cNvSpPr>
            <a:spLocks noGrp="1"/>
          </p:cNvSpPr>
          <p:nvPr>
            <p:ph type="sldNum" sz="quarter" idx="10"/>
          </p:nvPr>
        </p:nvSpPr>
        <p:spPr/>
        <p:txBody>
          <a:bodyPr/>
          <a:lstStyle/>
          <a:p>
            <a:fld id="{91C14B79-5249-41E5-9621-AF0F1BF8AF70}" type="slidenum">
              <a:rPr lang="en-US" smtClean="0"/>
              <a:pPr/>
              <a:t>30</a:t>
            </a:fld>
            <a:endParaRPr lang="en-US" dirty="0"/>
          </a:p>
        </p:txBody>
      </p:sp>
    </p:spTree>
    <p:extLst>
      <p:ext uri="{BB962C8B-B14F-4D97-AF65-F5344CB8AC3E}">
        <p14:creationId xmlns:p14="http://schemas.microsoft.com/office/powerpoint/2010/main" val="50768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EAC9-5D57-4CD3-9BC6-1593645511CF}"/>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Quotes from stakeholder partners</a:t>
            </a:r>
            <a:endParaRPr lang="en-US" dirty="0"/>
          </a:p>
        </p:txBody>
      </p:sp>
      <p:sp>
        <p:nvSpPr>
          <p:cNvPr id="4" name="Content Placeholder 3">
            <a:extLst>
              <a:ext uri="{FF2B5EF4-FFF2-40B4-BE49-F238E27FC236}">
                <a16:creationId xmlns:a16="http://schemas.microsoft.com/office/drawing/2014/main" id="{54559E8E-7CFB-478B-9AF9-77F46EB40FCE}"/>
              </a:ext>
            </a:extLst>
          </p:cNvPr>
          <p:cNvSpPr>
            <a:spLocks noGrp="1"/>
          </p:cNvSpPr>
          <p:nvPr>
            <p:ph idx="1"/>
          </p:nvPr>
        </p:nvSpPr>
        <p:spPr/>
        <p:txBody>
          <a:bodyPr>
            <a:normAutofit/>
          </a:bodyPr>
          <a:lstStyle/>
          <a:p>
            <a:pPr marL="274320" indent="-274320">
              <a:spcBef>
                <a:spcPts val="1800"/>
              </a:spcBef>
              <a:buClr>
                <a:srgbClr val="194B5D"/>
              </a:buClr>
              <a:defRPr/>
            </a:pPr>
            <a:r>
              <a:rPr lang="en-US" sz="2400" dirty="0">
                <a:solidFill>
                  <a:srgbClr val="040404"/>
                </a:solidFill>
              </a:rPr>
              <a:t>“Another challenge [the researchers had was] making this questionnaire user-friendly, not asking too invasive questions … we gave them suggestions from a patient standpoint.” (Partner)</a:t>
            </a:r>
          </a:p>
          <a:p>
            <a:pPr marL="274320" indent="-274320">
              <a:spcBef>
                <a:spcPts val="1800"/>
              </a:spcBef>
              <a:buClr>
                <a:srgbClr val="194B5D"/>
              </a:buClr>
              <a:defRPr/>
            </a:pPr>
            <a:r>
              <a:rPr lang="en-US" sz="2400" dirty="0">
                <a:solidFill>
                  <a:srgbClr val="040404"/>
                </a:solidFill>
              </a:rPr>
              <a:t>“The survey questionnaires were coming in at a slower pace than what the researchers wanted… [After we gave our suggestions], they realized a huge difference. They mentioned something like 80, 90 percent [up] from 50 percent.” (Partner)</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31</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713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78CD-27F1-4CF0-AE8E-95B2CA8B2E7E}"/>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Quotes from stakeholder partners </a:t>
            </a:r>
            <a:r>
              <a:rPr lang="en-US" i="1" dirty="0">
                <a:solidFill>
                  <a:prstClr val="white"/>
                </a:solidFill>
                <a:ea typeface="Open Sans" panose="020B0606030504020204" pitchFamily="34" charset="0"/>
                <a:cs typeface="Open Sans" panose="020B0606030504020204" pitchFamily="34" charset="0"/>
              </a:rPr>
              <a:t>(continued)</a:t>
            </a:r>
            <a:endParaRPr lang="en-US" dirty="0"/>
          </a:p>
        </p:txBody>
      </p:sp>
      <p:sp>
        <p:nvSpPr>
          <p:cNvPr id="4" name="Content Placeholder 3">
            <a:extLst>
              <a:ext uri="{FF2B5EF4-FFF2-40B4-BE49-F238E27FC236}">
                <a16:creationId xmlns:a16="http://schemas.microsoft.com/office/drawing/2014/main" id="{3689557E-FE93-430B-9833-CD4D6D738BEF}"/>
              </a:ext>
            </a:extLst>
          </p:cNvPr>
          <p:cNvSpPr>
            <a:spLocks noGrp="1"/>
          </p:cNvSpPr>
          <p:nvPr>
            <p:ph idx="1"/>
          </p:nvPr>
        </p:nvSpPr>
        <p:spPr/>
        <p:txBody>
          <a:bodyPr>
            <a:normAutofit/>
          </a:bodyPr>
          <a:lstStyle/>
          <a:p>
            <a:pPr marL="274320" indent="-274320">
              <a:spcBef>
                <a:spcPts val="1800"/>
              </a:spcBef>
              <a:spcAft>
                <a:spcPts val="600"/>
              </a:spcAft>
              <a:buClr>
                <a:srgbClr val="194B5D"/>
              </a:buClr>
              <a:defRPr/>
            </a:pPr>
            <a:r>
              <a:rPr lang="en-US" sz="2400" dirty="0">
                <a:solidFill>
                  <a:srgbClr val="040404"/>
                </a:solidFill>
              </a:rPr>
              <a:t>“This study has opened my eyes personally to how important my input is. I did not know that until I got involved with this study, how important a patient’s voice is in studies.” (Partner)</a:t>
            </a:r>
          </a:p>
          <a:p>
            <a:pPr marL="274320" indent="-274320">
              <a:spcBef>
                <a:spcPts val="1800"/>
              </a:spcBef>
              <a:spcAft>
                <a:spcPts val="600"/>
              </a:spcAft>
              <a:buClr>
                <a:srgbClr val="194B5D"/>
              </a:buClr>
              <a:defRPr/>
            </a:pPr>
            <a:r>
              <a:rPr lang="en-US" sz="2400" dirty="0">
                <a:solidFill>
                  <a:srgbClr val="040404"/>
                </a:solidFill>
              </a:rPr>
              <a:t>“In this process I’ve learned a lot. I’m a patient but there's been a lot that I’ve had to learn too … this study has opened my eyes personally to how important my input is. I did not know that until I got involved with this study, how important my voice, how important a patient’s voice is in studies.” (Partner)</a:t>
            </a:r>
          </a:p>
          <a:p>
            <a:pPr marL="274320" indent="-274320">
              <a:spcBef>
                <a:spcPts val="1800"/>
              </a:spcBef>
              <a:spcAft>
                <a:spcPts val="600"/>
              </a:spcAft>
              <a:buClr>
                <a:srgbClr val="194B5D"/>
              </a:buClr>
              <a:defRPr/>
            </a:pPr>
            <a:r>
              <a:rPr lang="en-US" sz="2400" dirty="0">
                <a:solidFill>
                  <a:srgbClr val="040404"/>
                </a:solidFill>
              </a:rPr>
              <a:t>“I want to contribute to this research project because I want to help improve the quality of life of others in need and I believe research is the best mechanism to do so.” (Partner)</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32</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383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4664-7BAA-43F4-8A9E-341A9D94782E}"/>
              </a:ext>
            </a:extLst>
          </p:cNvPr>
          <p:cNvSpPr>
            <a:spLocks noGrp="1"/>
          </p:cNvSpPr>
          <p:nvPr>
            <p:ph type="title"/>
          </p:nvPr>
        </p:nvSpPr>
        <p:spPr/>
        <p:txBody>
          <a:bodyPr>
            <a:normAutofit/>
          </a:bodyPr>
          <a:lstStyle/>
          <a:p>
            <a:r>
              <a:rPr lang="en-US" dirty="0">
                <a:solidFill>
                  <a:prstClr val="white"/>
                </a:solidFill>
                <a:ea typeface="Open Sans" panose="020B0606030504020204" pitchFamily="34" charset="0"/>
                <a:cs typeface="Open Sans" panose="020B0606030504020204" pitchFamily="34" charset="0"/>
              </a:rPr>
              <a:t>Quotes from stakeholder partners </a:t>
            </a:r>
            <a:r>
              <a:rPr lang="en-US" i="1" dirty="0">
                <a:solidFill>
                  <a:prstClr val="white"/>
                </a:solidFill>
              </a:rPr>
              <a:t>(continued) </a:t>
            </a:r>
            <a:endParaRPr lang="en-US" dirty="0"/>
          </a:p>
        </p:txBody>
      </p:sp>
      <p:sp>
        <p:nvSpPr>
          <p:cNvPr id="4" name="Content Placeholder 3">
            <a:extLst>
              <a:ext uri="{FF2B5EF4-FFF2-40B4-BE49-F238E27FC236}">
                <a16:creationId xmlns:a16="http://schemas.microsoft.com/office/drawing/2014/main" id="{0068B336-DE86-45B1-A4D5-FA40329CFB12}"/>
              </a:ext>
            </a:extLst>
          </p:cNvPr>
          <p:cNvSpPr>
            <a:spLocks noGrp="1"/>
          </p:cNvSpPr>
          <p:nvPr>
            <p:ph idx="1"/>
          </p:nvPr>
        </p:nvSpPr>
        <p:spPr/>
        <p:txBody>
          <a:bodyPr>
            <a:noAutofit/>
          </a:bodyPr>
          <a:lstStyle/>
          <a:p>
            <a:pPr marL="274320" indent="-274320">
              <a:lnSpc>
                <a:spcPct val="110000"/>
              </a:lnSpc>
              <a:spcBef>
                <a:spcPts val="1800"/>
              </a:spcBef>
              <a:spcAft>
                <a:spcPts val="600"/>
              </a:spcAft>
              <a:buClr>
                <a:srgbClr val="194B5D"/>
              </a:buClr>
              <a:defRPr/>
            </a:pPr>
            <a:r>
              <a:rPr lang="en-US" sz="2000" dirty="0">
                <a:solidFill>
                  <a:srgbClr val="040404"/>
                </a:solidFill>
              </a:rPr>
              <a:t>“The worthwhile part to me was being allowed to be part of the PCORI process, to see the big picture, not just this one study that I’m involved in … I was invited to a couple of big meetings and got to be in-room with people, with a whole lot more people who had very great ideas about how to make research more patient-centered. And so you found that, ‘Okay, I started out as this one little piece, but now I’m in a big room in a big ocean of people that all are concerned about the same thing I’m concerned about: creating better medical tools for people in all kind of subjects, not just asthma.’” (Partner)</a:t>
            </a:r>
          </a:p>
          <a:p>
            <a:pPr marL="274320" indent="-274320">
              <a:lnSpc>
                <a:spcPct val="110000"/>
              </a:lnSpc>
              <a:spcBef>
                <a:spcPts val="1800"/>
              </a:spcBef>
              <a:spcAft>
                <a:spcPts val="600"/>
              </a:spcAft>
              <a:buClr>
                <a:srgbClr val="194B5D"/>
              </a:buClr>
              <a:defRPr/>
            </a:pPr>
            <a:r>
              <a:rPr lang="en-US" sz="2000" dirty="0">
                <a:solidFill>
                  <a:srgbClr val="040404"/>
                </a:solidFill>
              </a:rPr>
              <a:t>“It comes back to being useful … I think there’s just so many times when we feel like there’s nothing we can do and our life is just controlling us and we’re not controlling anything. And that [study] kind of gave me an outlet to control a little bit of something that could possibly help my son and if not my son, maybe someone else’s. And that is a feeling of usefulness.” (Partner)</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33</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45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A56F-8BB3-4BFF-939E-9BD3725C52E2}"/>
              </a:ext>
            </a:extLst>
          </p:cNvPr>
          <p:cNvSpPr>
            <a:spLocks noGrp="1"/>
          </p:cNvSpPr>
          <p:nvPr>
            <p:ph type="title"/>
          </p:nvPr>
        </p:nvSpPr>
        <p:spPr/>
        <p:txBody>
          <a:bodyPr>
            <a:normAutofit fontScale="90000"/>
          </a:bodyPr>
          <a:lstStyle/>
          <a:p>
            <a:r>
              <a:rPr lang="en-US" dirty="0"/>
              <a:t>I. What is patient-centered outcomes research (PCOR)?</a:t>
            </a:r>
          </a:p>
        </p:txBody>
      </p:sp>
      <p:sp>
        <p:nvSpPr>
          <p:cNvPr id="3" name="Slide Number Placeholder 2">
            <a:extLst>
              <a:ext uri="{FF2B5EF4-FFF2-40B4-BE49-F238E27FC236}">
                <a16:creationId xmlns:a16="http://schemas.microsoft.com/office/drawing/2014/main" id="{80174DF4-06DA-4A8F-A3BF-1E2FD928DA92}"/>
              </a:ext>
            </a:extLst>
          </p:cNvPr>
          <p:cNvSpPr>
            <a:spLocks noGrp="1"/>
          </p:cNvSpPr>
          <p:nvPr>
            <p:ph type="sldNum" sz="quarter" idx="10"/>
          </p:nvPr>
        </p:nvSpPr>
        <p:spPr/>
        <p:txBody>
          <a:bodyPr/>
          <a:lstStyle/>
          <a:p>
            <a:fld id="{91C14B79-5249-41E5-9621-AF0F1BF8AF70}" type="slidenum">
              <a:rPr lang="en-US" smtClean="0"/>
              <a:pPr/>
              <a:t>4</a:t>
            </a:fld>
            <a:endParaRPr lang="en-US" dirty="0"/>
          </a:p>
        </p:txBody>
      </p:sp>
    </p:spTree>
    <p:extLst>
      <p:ext uri="{BB962C8B-B14F-4D97-AF65-F5344CB8AC3E}">
        <p14:creationId xmlns:p14="http://schemas.microsoft.com/office/powerpoint/2010/main" val="73588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5F46-D76E-4919-BD86-4C0F3CE58B4D}"/>
              </a:ext>
            </a:extLst>
          </p:cNvPr>
          <p:cNvSpPr>
            <a:spLocks noGrp="1"/>
          </p:cNvSpPr>
          <p:nvPr>
            <p:ph type="title"/>
          </p:nvPr>
        </p:nvSpPr>
        <p:spPr/>
        <p:txBody>
          <a:bodyPr>
            <a:normAutofit/>
          </a:bodyPr>
          <a:lstStyle/>
          <a:p>
            <a:r>
              <a:rPr lang="en-US" dirty="0"/>
              <a:t>What are CER and PCOR?</a:t>
            </a:r>
          </a:p>
        </p:txBody>
      </p:sp>
      <p:pic>
        <p:nvPicPr>
          <p:cNvPr id="6" name="Picture 5" descr="Through multi-stakeholder engagement, comparative clinical effective research (CER) becomes patient-centered outcomes research, which  involves the stakeholders in health care decisions.">
            <a:extLst>
              <a:ext uri="{FF2B5EF4-FFF2-40B4-BE49-F238E27FC236}">
                <a16:creationId xmlns:a16="http://schemas.microsoft.com/office/drawing/2014/main" id="{FA37F074-2553-4CE8-A1B3-246922005EF9}"/>
              </a:ext>
            </a:extLst>
          </p:cNvPr>
          <p:cNvPicPr>
            <a:picLocks noChangeAspect="1"/>
          </p:cNvPicPr>
          <p:nvPr/>
        </p:nvPicPr>
        <p:blipFill>
          <a:blip r:embed="rId3"/>
          <a:stretch>
            <a:fillRect/>
          </a:stretch>
        </p:blipFill>
        <p:spPr>
          <a:xfrm>
            <a:off x="2130427" y="1593945"/>
            <a:ext cx="7852329" cy="1835055"/>
          </a:xfrm>
          <a:prstGeom prst="rect">
            <a:avLst/>
          </a:prstGeom>
        </p:spPr>
      </p:pic>
      <p:sp>
        <p:nvSpPr>
          <p:cNvPr id="4" name="Text Placeholder 3">
            <a:extLst>
              <a:ext uri="{FF2B5EF4-FFF2-40B4-BE49-F238E27FC236}">
                <a16:creationId xmlns:a16="http://schemas.microsoft.com/office/drawing/2014/main" id="{5DB2FDB9-80EF-4DB6-933C-34E8A7306772}"/>
              </a:ext>
            </a:extLst>
          </p:cNvPr>
          <p:cNvSpPr>
            <a:spLocks noGrp="1"/>
          </p:cNvSpPr>
          <p:nvPr>
            <p:ph idx="1"/>
          </p:nvPr>
        </p:nvSpPr>
        <p:spPr>
          <a:xfrm>
            <a:off x="151419" y="3552176"/>
            <a:ext cx="11810346" cy="2699493"/>
          </a:xfrm>
        </p:spPr>
        <p:txBody>
          <a:bodyPr>
            <a:normAutofit lnSpcReduction="10000"/>
          </a:bodyPr>
          <a:lstStyle/>
          <a:p>
            <a:pPr marL="457200" marR="0" lvl="0" indent="-342900" algn="l" defTabSz="914400" rtl="0" eaLnBrk="1" fontAlgn="auto" latinLnBrk="0" hangingPunct="1">
              <a:lnSpc>
                <a:spcPct val="90000"/>
              </a:lnSpc>
              <a:spcBef>
                <a:spcPts val="10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Comparative clinical effectiveness research (CER)</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 compares the outcomes, including possible benefits and harms, of two or more approaches to health care. </a:t>
            </a:r>
          </a:p>
          <a:p>
            <a:pPr marL="457200" marR="0" lvl="0" indent="-342900" algn="l" defTabSz="914400" rtl="0" eaLnBrk="1" fontAlgn="auto" latinLnBrk="0" hangingPunct="1">
              <a:lnSpc>
                <a:spcPct val="90000"/>
              </a:lnSpc>
              <a:spcBef>
                <a:spcPts val="10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Patient-centered outcomes research (PCOR)</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 is patient-centered CER that focuses on the needs, preferences, and outcomes that matter most to the stakeholders who will use the findings to make important decisions about health and health care. </a:t>
            </a:r>
          </a:p>
          <a:p>
            <a:pPr marL="457200" marR="0" lvl="0" indent="-342900" algn="l" defTabSz="914400" rtl="0" eaLnBrk="1" fontAlgn="auto" latinLnBrk="0" hangingPunct="1">
              <a:lnSpc>
                <a:spcPct val="90000"/>
              </a:lnSpc>
              <a:spcBef>
                <a:spcPts val="10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Engagement</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 is a key feature of PCOR and distinguishes it from CER.</a:t>
            </a:r>
            <a:endParaRPr lang="en-US" dirty="0">
              <a:solidFill>
                <a:srgbClr val="040404"/>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t>5</a:t>
            </a:fld>
            <a:endParaRPr lang="en-US" noProof="0" dirty="0"/>
          </a:p>
        </p:txBody>
      </p:sp>
    </p:spTree>
    <p:extLst>
      <p:ext uri="{BB962C8B-B14F-4D97-AF65-F5344CB8AC3E}">
        <p14:creationId xmlns:p14="http://schemas.microsoft.com/office/powerpoint/2010/main" val="146011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94FD-F894-462E-8507-71E512A199BD}"/>
              </a:ext>
            </a:extLst>
          </p:cNvPr>
          <p:cNvSpPr>
            <a:spLocks noGrp="1"/>
          </p:cNvSpPr>
          <p:nvPr>
            <p:ph type="title"/>
          </p:nvPr>
        </p:nvSpPr>
        <p:spPr/>
        <p:txBody>
          <a:bodyPr>
            <a:normAutofit/>
          </a:bodyPr>
          <a:lstStyle/>
          <a:p>
            <a:r>
              <a:rPr lang="en-US" dirty="0">
                <a:solidFill>
                  <a:prstClr val="white"/>
                </a:solidFill>
              </a:rPr>
              <a:t>Essential elements of stakeholder engagement</a:t>
            </a:r>
            <a:endParaRPr lang="en-US" dirty="0"/>
          </a:p>
        </p:txBody>
      </p:sp>
      <p:sp>
        <p:nvSpPr>
          <p:cNvPr id="4" name="Text Placeholder 3">
            <a:extLst>
              <a:ext uri="{FF2B5EF4-FFF2-40B4-BE49-F238E27FC236}">
                <a16:creationId xmlns:a16="http://schemas.microsoft.com/office/drawing/2014/main" id="{5DB2FDB9-80EF-4DB6-933C-34E8A7306772}"/>
              </a:ext>
            </a:extLst>
          </p:cNvPr>
          <p:cNvSpPr>
            <a:spLocks noGrp="1"/>
          </p:cNvSpPr>
          <p:nvPr>
            <p:ph idx="1"/>
          </p:nvPr>
        </p:nvSpPr>
        <p:spPr/>
        <p:txBody>
          <a:bodyPr anchor="t" anchorCtr="0">
            <a:noAutofit/>
          </a:bodyPr>
          <a:lstStyle/>
          <a:p>
            <a:pPr marL="457200" marR="0" lvl="0" indent="-342900" algn="l" defTabSz="914400" rtl="0" eaLnBrk="1" fontAlgn="auto" latinLnBrk="0" hangingPunct="1">
              <a:lnSpc>
                <a:spcPct val="110000"/>
              </a:lnSpc>
              <a:spcBef>
                <a:spcPts val="1800"/>
              </a:spcBef>
              <a:spcAft>
                <a:spcPts val="0"/>
              </a:spcAft>
              <a:buClr>
                <a:srgbClr val="194B5D"/>
              </a:buClr>
              <a:buSzTx/>
              <a:buFont typeface="Arial" panose="020B0604020202020204" pitchFamily="34" charset="0"/>
              <a:buChar char="•"/>
              <a:tabLst/>
              <a:defRPr/>
            </a:pPr>
            <a:r>
              <a:rPr lang="en-US" sz="2400" dirty="0">
                <a:solidFill>
                  <a:srgbClr val="040404"/>
                </a:solidFill>
                <a:latin typeface="Century Gothic" panose="020B0502020202020204" pitchFamily="34" charset="0"/>
              </a:rPr>
              <a:t>Patients and stakeholders are </a:t>
            </a:r>
            <a:r>
              <a:rPr lang="en-US" sz="2400" b="1" dirty="0">
                <a:solidFill>
                  <a:srgbClr val="040404"/>
                </a:solidFill>
                <a:latin typeface="Century Gothic" panose="020B0502020202020204" pitchFamily="34" charset="0"/>
              </a:rPr>
              <a:t>partners in research</a:t>
            </a:r>
            <a:r>
              <a:rPr lang="en-US" sz="2400" dirty="0">
                <a:solidFill>
                  <a:srgbClr val="040404"/>
                </a:solidFill>
                <a:latin typeface="Century Gothic" panose="020B0502020202020204" pitchFamily="34" charset="0"/>
              </a:rPr>
              <a:t>, not only “subjects.”</a:t>
            </a:r>
          </a:p>
          <a:p>
            <a:pPr marL="457200" marR="0" lvl="0" indent="-342900" algn="l" defTabSz="914400" rtl="0" eaLnBrk="1" fontAlgn="auto" latinLnBrk="0" hangingPunct="1">
              <a:lnSpc>
                <a:spcPct val="110000"/>
              </a:lnSpc>
              <a:spcBef>
                <a:spcPts val="1800"/>
              </a:spcBef>
              <a:spcAft>
                <a:spcPts val="0"/>
              </a:spcAft>
              <a:buClr>
                <a:srgbClr val="194B5D"/>
              </a:buClr>
              <a:buSzTx/>
              <a:buFont typeface="Arial" panose="020B0604020202020204" pitchFamily="34" charset="0"/>
              <a:buChar char="•"/>
              <a:tabLst/>
              <a:defRPr/>
            </a:pPr>
            <a:r>
              <a:rPr lang="en-US" sz="2400" dirty="0">
                <a:solidFill>
                  <a:srgbClr val="040404"/>
                </a:solidFill>
                <a:latin typeface="Century Gothic" panose="020B0502020202020204" pitchFamily="34" charset="0"/>
              </a:rPr>
              <a:t>Patients and other healthcare stakeholders are included as partners in </a:t>
            </a:r>
            <a:r>
              <a:rPr lang="en-US" sz="2400" b="1" dirty="0">
                <a:solidFill>
                  <a:srgbClr val="040404"/>
                </a:solidFill>
                <a:latin typeface="Century Gothic" panose="020B0502020202020204" pitchFamily="34" charset="0"/>
              </a:rPr>
              <a:t>planning</a:t>
            </a:r>
            <a:r>
              <a:rPr lang="en-US" sz="2400" dirty="0">
                <a:solidFill>
                  <a:srgbClr val="040404"/>
                </a:solidFill>
                <a:latin typeface="Century Gothic" panose="020B0502020202020204" pitchFamily="34" charset="0"/>
              </a:rPr>
              <a:t>, </a:t>
            </a:r>
            <a:r>
              <a:rPr lang="en-US" sz="2400" b="1" dirty="0">
                <a:solidFill>
                  <a:srgbClr val="040404"/>
                </a:solidFill>
                <a:latin typeface="Century Gothic" panose="020B0502020202020204" pitchFamily="34" charset="0"/>
              </a:rPr>
              <a:t>conducting</a:t>
            </a:r>
            <a:r>
              <a:rPr lang="en-US" sz="2400" dirty="0">
                <a:solidFill>
                  <a:srgbClr val="040404"/>
                </a:solidFill>
                <a:latin typeface="Century Gothic" panose="020B0502020202020204" pitchFamily="34" charset="0"/>
              </a:rPr>
              <a:t>, and </a:t>
            </a:r>
            <a:r>
              <a:rPr lang="en-US" sz="2400" b="1" dirty="0">
                <a:solidFill>
                  <a:srgbClr val="040404"/>
                </a:solidFill>
                <a:latin typeface="Century Gothic" panose="020B0502020202020204" pitchFamily="34" charset="0"/>
              </a:rPr>
              <a:t>disseminating</a:t>
            </a:r>
            <a:r>
              <a:rPr lang="en-US" sz="2400" dirty="0">
                <a:solidFill>
                  <a:srgbClr val="040404"/>
                </a:solidFill>
                <a:latin typeface="Century Gothic" panose="020B0502020202020204" pitchFamily="34" charset="0"/>
              </a:rPr>
              <a:t> research.</a:t>
            </a:r>
          </a:p>
          <a:p>
            <a:pPr marL="457200" marR="0" lvl="0" indent="-342900" algn="l" defTabSz="914400" rtl="0" eaLnBrk="1" fontAlgn="auto" latinLnBrk="0" hangingPunct="1">
              <a:lnSpc>
                <a:spcPct val="110000"/>
              </a:lnSpc>
              <a:spcBef>
                <a:spcPts val="1800"/>
              </a:spcBef>
              <a:spcAft>
                <a:spcPts val="0"/>
              </a:spcAft>
              <a:buClr>
                <a:srgbClr val="194B5D"/>
              </a:buClr>
              <a:buSzTx/>
              <a:buFont typeface="Arial" panose="020B0604020202020204" pitchFamily="34" charset="0"/>
              <a:buChar char="•"/>
              <a:tabLst/>
              <a:defRPr/>
            </a:pPr>
            <a:r>
              <a:rPr lang="en-US" sz="2400" dirty="0">
                <a:solidFill>
                  <a:srgbClr val="040404"/>
                </a:solidFill>
                <a:latin typeface="Century Gothic" panose="020B0502020202020204" pitchFamily="34" charset="0"/>
              </a:rPr>
              <a:t>Engagement is guided by </a:t>
            </a:r>
            <a:r>
              <a:rPr lang="en-US" sz="2400" b="1" dirty="0">
                <a:solidFill>
                  <a:srgbClr val="040404"/>
                </a:solidFill>
                <a:latin typeface="Century Gothic" panose="020B0502020202020204" pitchFamily="34" charset="0"/>
              </a:rPr>
              <a:t>four principles</a:t>
            </a:r>
            <a:r>
              <a:rPr lang="en-US" sz="2400" dirty="0">
                <a:solidFill>
                  <a:srgbClr val="040404"/>
                </a:solidFill>
                <a:latin typeface="Century Gothic" panose="020B0502020202020204" pitchFamily="34" charset="0"/>
              </a:rPr>
              <a:t>: </a:t>
            </a:r>
          </a:p>
          <a:p>
            <a:pPr marL="1028700" lvl="1" indent="-457200">
              <a:lnSpc>
                <a:spcPct val="110000"/>
              </a:lnSpc>
              <a:spcBef>
                <a:spcPts val="600"/>
              </a:spcBef>
              <a:buClr>
                <a:srgbClr val="194B5D"/>
              </a:buClr>
              <a:buFont typeface="+mj-lt"/>
              <a:buAutoNum type="arabicPeriod"/>
              <a:defRPr/>
            </a:pPr>
            <a:r>
              <a:rPr lang="en-US" sz="2200" dirty="0">
                <a:solidFill>
                  <a:srgbClr val="040404"/>
                </a:solidFill>
                <a:latin typeface="Century Gothic" panose="020B0502020202020204" pitchFamily="34" charset="0"/>
              </a:rPr>
              <a:t>Reciprocal relationships</a:t>
            </a:r>
          </a:p>
          <a:p>
            <a:pPr marL="1028700" lvl="1" indent="-457200">
              <a:lnSpc>
                <a:spcPct val="110000"/>
              </a:lnSpc>
              <a:spcBef>
                <a:spcPts val="600"/>
              </a:spcBef>
              <a:buClr>
                <a:srgbClr val="194B5D"/>
              </a:buClr>
              <a:buFont typeface="+mj-lt"/>
              <a:buAutoNum type="arabicPeriod"/>
              <a:defRPr/>
            </a:pPr>
            <a:r>
              <a:rPr lang="en-US" sz="2200" dirty="0">
                <a:solidFill>
                  <a:srgbClr val="040404"/>
                </a:solidFill>
                <a:latin typeface="Century Gothic" panose="020B0502020202020204" pitchFamily="34" charset="0"/>
              </a:rPr>
              <a:t>Partnerships</a:t>
            </a:r>
          </a:p>
          <a:p>
            <a:pPr marL="1028700" lvl="1" indent="-457200">
              <a:lnSpc>
                <a:spcPct val="110000"/>
              </a:lnSpc>
              <a:spcBef>
                <a:spcPts val="600"/>
              </a:spcBef>
              <a:buClr>
                <a:srgbClr val="194B5D"/>
              </a:buClr>
              <a:buFont typeface="+mj-lt"/>
              <a:buAutoNum type="arabicPeriod"/>
              <a:defRPr/>
            </a:pPr>
            <a:r>
              <a:rPr lang="en-US" sz="2200" dirty="0">
                <a:solidFill>
                  <a:srgbClr val="040404"/>
                </a:solidFill>
                <a:latin typeface="Century Gothic" panose="020B0502020202020204" pitchFamily="34" charset="0"/>
              </a:rPr>
              <a:t>Co-learning</a:t>
            </a:r>
          </a:p>
          <a:p>
            <a:pPr marL="1028700" lvl="1" indent="-457200">
              <a:lnSpc>
                <a:spcPct val="110000"/>
              </a:lnSpc>
              <a:spcBef>
                <a:spcPts val="600"/>
              </a:spcBef>
              <a:buClr>
                <a:srgbClr val="194B5D"/>
              </a:buClr>
              <a:buFont typeface="+mj-lt"/>
              <a:buAutoNum type="arabicPeriod"/>
              <a:defRPr/>
            </a:pPr>
            <a:r>
              <a:rPr lang="en-US" sz="2200" dirty="0">
                <a:solidFill>
                  <a:srgbClr val="040404"/>
                </a:solidFill>
                <a:latin typeface="Century Gothic" panose="020B0502020202020204" pitchFamily="34" charset="0"/>
              </a:rPr>
              <a:t>Transparency-honesty-trust</a:t>
            </a:r>
          </a:p>
        </p:txBody>
      </p:sp>
      <p:sp>
        <p:nvSpPr>
          <p:cNvPr id="10" name="TextBox 9">
            <a:extLst>
              <a:ext uri="{FF2B5EF4-FFF2-40B4-BE49-F238E27FC236}">
                <a16:creationId xmlns:a16="http://schemas.microsoft.com/office/drawing/2014/main" id="{62DCCAF7-2D76-48E9-A562-E7BE7CFF5EC3}"/>
              </a:ext>
            </a:extLst>
          </p:cNvPr>
          <p:cNvSpPr txBox="1"/>
          <p:nvPr/>
        </p:nvSpPr>
        <p:spPr>
          <a:xfrm>
            <a:off x="559468" y="5682137"/>
            <a:ext cx="11442032" cy="461665"/>
          </a:xfrm>
          <a:prstGeom prst="rect">
            <a:avLst/>
          </a:prstGeom>
          <a:noFill/>
        </p:spPr>
        <p:txBody>
          <a:bodyPr wrap="square" rtlCol="0">
            <a:spAutoFit/>
          </a:bodyPr>
          <a:lstStyle/>
          <a:p>
            <a:pPr fontAlgn="base"/>
            <a:r>
              <a:rPr lang="en-US" sz="1200" b="0" i="0" dirty="0">
                <a:solidFill>
                  <a:srgbClr val="040404"/>
                </a:solidFill>
                <a:effectLst/>
                <a:latin typeface="Century Gothic" panose="020B0502020202020204" pitchFamily="34" charset="0"/>
              </a:rPr>
              <a:t>Source: Sheridan S, Schrandt S, Forsythe L, et al. The PCORI </a:t>
            </a:r>
            <a:r>
              <a:rPr lang="en-US" sz="1200" dirty="0">
                <a:solidFill>
                  <a:srgbClr val="040404"/>
                </a:solidFill>
                <a:latin typeface="Century Gothic" panose="020B0502020202020204" pitchFamily="34" charset="0"/>
              </a:rPr>
              <a:t>Engagement Rubric: Practices for partnering in research. </a:t>
            </a:r>
            <a:r>
              <a:rPr lang="en-US" sz="1200" i="1" dirty="0">
                <a:solidFill>
                  <a:srgbClr val="040404"/>
                </a:solidFill>
                <a:latin typeface="Century Gothic" panose="020B0502020202020204" pitchFamily="34" charset="0"/>
              </a:rPr>
              <a:t>Ann Fam Med</a:t>
            </a:r>
            <a:r>
              <a:rPr lang="en-US" sz="1200" dirty="0">
                <a:solidFill>
                  <a:srgbClr val="040404"/>
                </a:solidFill>
                <a:latin typeface="Century Gothic" panose="020B0502020202020204" pitchFamily="34" charset="0"/>
              </a:rPr>
              <a:t>. </a:t>
            </a:r>
            <a:r>
              <a:rPr lang="en-US" sz="1200" b="0" i="0" dirty="0">
                <a:solidFill>
                  <a:srgbClr val="040404"/>
                </a:solidFill>
                <a:effectLst/>
                <a:latin typeface="Century Gothic" panose="020B0502020202020204" pitchFamily="34" charset="0"/>
              </a:rPr>
              <a:t>2017;15(2):165-70. DOI: https://doi.org/10.1370/afm.2042.</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6</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8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5CA02E-555C-4CC2-805F-569A2DF508C5}"/>
              </a:ext>
            </a:extLst>
          </p:cNvPr>
          <p:cNvSpPr>
            <a:spLocks noGrp="1"/>
          </p:cNvSpPr>
          <p:nvPr>
            <p:ph type="title"/>
          </p:nvPr>
        </p:nvSpPr>
        <p:spPr/>
        <p:txBody>
          <a:bodyPr>
            <a:normAutofit/>
          </a:bodyPr>
          <a:lstStyle/>
          <a:p>
            <a:r>
              <a:rPr lang="en-US" dirty="0"/>
              <a:t>There are many types of stakeholders</a:t>
            </a:r>
          </a:p>
        </p:txBody>
      </p:sp>
      <p:sp>
        <p:nvSpPr>
          <p:cNvPr id="4" name="Text Placeholder 3">
            <a:extLst>
              <a:ext uri="{FF2B5EF4-FFF2-40B4-BE49-F238E27FC236}">
                <a16:creationId xmlns:a16="http://schemas.microsoft.com/office/drawing/2014/main" id="{5DB2FDB9-80EF-4DB6-933C-34E8A7306772}"/>
              </a:ext>
            </a:extLst>
          </p:cNvPr>
          <p:cNvSpPr>
            <a:spLocks noGrp="1"/>
          </p:cNvSpPr>
          <p:nvPr>
            <p:ph idx="1"/>
          </p:nvPr>
        </p:nvSpPr>
        <p:spPr/>
        <p:txBody>
          <a:bodyPr anchor="t" anchorCtr="0">
            <a:noAutofit/>
          </a:bodyPr>
          <a:lstStyle/>
          <a:p>
            <a:pPr marL="274320" marR="0" lvl="0" indent="-274320" algn="l" defTabSz="914400" rtl="0" eaLnBrk="1" fontAlgn="auto" latinLnBrk="0" hangingPunct="1">
              <a:lnSpc>
                <a:spcPct val="100000"/>
              </a:lnSpc>
              <a:spcBef>
                <a:spcPts val="24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Patients</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 who have or had a health condition</a:t>
            </a:r>
          </a:p>
          <a:p>
            <a:pPr marL="274320" marR="0" lvl="0" indent="-274320" algn="l" defTabSz="914400" rtl="0" eaLnBrk="1" fontAlgn="auto" latinLnBrk="0" hangingPunct="1">
              <a:lnSpc>
                <a:spcPct val="100000"/>
              </a:lnSpc>
              <a:spcBef>
                <a:spcPts val="24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Family caregivers </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who care for someone with a condition</a:t>
            </a:r>
          </a:p>
          <a:p>
            <a:pPr marL="274320" marR="0" lvl="0" indent="-274320" algn="l" defTabSz="914400" rtl="0" eaLnBrk="1" fontAlgn="auto" latinLnBrk="0" hangingPunct="1">
              <a:lnSpc>
                <a:spcPct val="100000"/>
              </a:lnSpc>
              <a:spcBef>
                <a:spcPts val="24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Clinicians</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 who provide care for people with a condition</a:t>
            </a:r>
          </a:p>
          <a:p>
            <a:pPr marL="274320" marR="0" lvl="0" indent="-274320" algn="l" defTabSz="914400" rtl="0" eaLnBrk="1" fontAlgn="auto" latinLnBrk="0" hangingPunct="1">
              <a:lnSpc>
                <a:spcPct val="100000"/>
              </a:lnSpc>
              <a:spcBef>
                <a:spcPts val="24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Hospitals or health systems </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where care is delivered </a:t>
            </a:r>
          </a:p>
          <a:p>
            <a:pPr marL="274320" marR="0" lvl="0" indent="-274320" algn="l" defTabSz="914400" rtl="0" eaLnBrk="1" fontAlgn="auto" latinLnBrk="0" hangingPunct="1">
              <a:lnSpc>
                <a:spcPct val="100000"/>
              </a:lnSpc>
              <a:spcBef>
                <a:spcPts val="24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Employers and payers </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who manage health benefits and pay for health care</a:t>
            </a:r>
          </a:p>
          <a:p>
            <a:pPr marL="274320" marR="0" lvl="0" indent="-274320" algn="l" defTabSz="914400" rtl="0" eaLnBrk="1" fontAlgn="auto" latinLnBrk="0" hangingPunct="1">
              <a:lnSpc>
                <a:spcPct val="100000"/>
              </a:lnSpc>
              <a:spcBef>
                <a:spcPts val="2400"/>
              </a:spcBef>
              <a:spcAft>
                <a:spcPts val="0"/>
              </a:spcAft>
              <a:buClr>
                <a:srgbClr val="194B5D"/>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40404"/>
                </a:solidFill>
                <a:effectLst/>
                <a:uLnTx/>
                <a:uFillTx/>
                <a:latin typeface="Century Gothic" panose="020B0502020202020204" pitchFamily="34" charset="0"/>
              </a:rPr>
              <a:t>Policy makers</a:t>
            </a:r>
            <a:r>
              <a:rPr kumimoji="0" lang="en-US" sz="2400" b="0" i="0" u="none" strike="noStrike" kern="1200" cap="none" spc="0" normalizeH="0" baseline="0" noProof="0" dirty="0">
                <a:ln>
                  <a:noFill/>
                </a:ln>
                <a:solidFill>
                  <a:srgbClr val="040404"/>
                </a:solidFill>
                <a:effectLst/>
                <a:uLnTx/>
                <a:uFillTx/>
                <a:latin typeface="Century Gothic" panose="020B0502020202020204" pitchFamily="34" charset="0"/>
              </a:rPr>
              <a:t> who develop policy at all levels of government</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7</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705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0631-9257-4D61-9A0B-FC96BFAA7D92}"/>
              </a:ext>
            </a:extLst>
          </p:cNvPr>
          <p:cNvSpPr>
            <a:spLocks noGrp="1"/>
          </p:cNvSpPr>
          <p:nvPr>
            <p:ph type="title"/>
          </p:nvPr>
        </p:nvSpPr>
        <p:spPr/>
        <p:txBody>
          <a:bodyPr>
            <a:normAutofit/>
          </a:bodyPr>
          <a:lstStyle/>
          <a:p>
            <a:r>
              <a:rPr lang="en-US" dirty="0"/>
              <a:t>There are many types of stakeholders </a:t>
            </a:r>
            <a:r>
              <a:rPr lang="en-US" sz="3000" i="1" dirty="0">
                <a:solidFill>
                  <a:prstClr val="white"/>
                </a:solidFill>
              </a:rPr>
              <a:t>(continued)</a:t>
            </a:r>
            <a:endParaRPr lang="en-US" dirty="0"/>
          </a:p>
        </p:txBody>
      </p:sp>
      <p:sp>
        <p:nvSpPr>
          <p:cNvPr id="6" name="Content Placeholder 5">
            <a:extLst>
              <a:ext uri="{FF2B5EF4-FFF2-40B4-BE49-F238E27FC236}">
                <a16:creationId xmlns:a16="http://schemas.microsoft.com/office/drawing/2014/main" id="{0E0CC9D5-A7C6-4976-8F37-B9AE3B3BDC4F}"/>
              </a:ext>
            </a:extLst>
          </p:cNvPr>
          <p:cNvSpPr>
            <a:spLocks noGrp="1"/>
          </p:cNvSpPr>
          <p:nvPr>
            <p:ph idx="1"/>
          </p:nvPr>
        </p:nvSpPr>
        <p:spPr/>
        <p:txBody>
          <a:bodyPr/>
          <a:lstStyle/>
          <a:p>
            <a:pPr marL="274320" lvl="0" indent="-274320">
              <a:lnSpc>
                <a:spcPct val="110000"/>
              </a:lnSpc>
              <a:spcBef>
                <a:spcPts val="2400"/>
              </a:spcBef>
              <a:buClr>
                <a:srgbClr val="194B5D"/>
              </a:buClr>
              <a:defRPr/>
            </a:pPr>
            <a:r>
              <a:rPr lang="en-US" b="1" dirty="0">
                <a:solidFill>
                  <a:srgbClr val="040404"/>
                </a:solidFill>
              </a:rPr>
              <a:t>Researchers</a:t>
            </a:r>
            <a:r>
              <a:rPr lang="en-US" dirty="0">
                <a:solidFill>
                  <a:srgbClr val="040404"/>
                </a:solidFill>
              </a:rPr>
              <a:t> with expertise in designing studies for a condition</a:t>
            </a:r>
          </a:p>
          <a:p>
            <a:pPr marL="274320" lvl="0" indent="-274320">
              <a:lnSpc>
                <a:spcPct val="110000"/>
              </a:lnSpc>
              <a:spcBef>
                <a:spcPts val="2400"/>
              </a:spcBef>
              <a:buClr>
                <a:srgbClr val="194B5D"/>
              </a:buClr>
              <a:defRPr/>
            </a:pPr>
            <a:r>
              <a:rPr lang="en-US" b="1" dirty="0">
                <a:solidFill>
                  <a:srgbClr val="040404"/>
                </a:solidFill>
              </a:rPr>
              <a:t>Advocates</a:t>
            </a:r>
            <a:r>
              <a:rPr lang="en-US" dirty="0">
                <a:solidFill>
                  <a:srgbClr val="040404"/>
                </a:solidFill>
              </a:rPr>
              <a:t> for people with a condition</a:t>
            </a:r>
          </a:p>
          <a:p>
            <a:pPr marL="274320" lvl="0" indent="-274320">
              <a:lnSpc>
                <a:spcPct val="110000"/>
              </a:lnSpc>
              <a:spcBef>
                <a:spcPts val="2400"/>
              </a:spcBef>
              <a:buClr>
                <a:srgbClr val="194B5D"/>
              </a:buClr>
              <a:defRPr/>
            </a:pPr>
            <a:r>
              <a:rPr lang="en-US" b="1" dirty="0">
                <a:solidFill>
                  <a:srgbClr val="040404"/>
                </a:solidFill>
              </a:rPr>
              <a:t>Training institutions</a:t>
            </a:r>
            <a:r>
              <a:rPr lang="en-US" dirty="0">
                <a:solidFill>
                  <a:srgbClr val="040404"/>
                </a:solidFill>
              </a:rPr>
              <a:t>, such as universities that train doctors and nurses</a:t>
            </a:r>
          </a:p>
          <a:p>
            <a:pPr marL="274320" lvl="0" indent="-274320">
              <a:lnSpc>
                <a:spcPct val="110000"/>
              </a:lnSpc>
              <a:spcBef>
                <a:spcPts val="2400"/>
              </a:spcBef>
              <a:buClr>
                <a:srgbClr val="194B5D"/>
              </a:buClr>
              <a:defRPr/>
            </a:pPr>
            <a:r>
              <a:rPr lang="en-US" b="1" dirty="0">
                <a:solidFill>
                  <a:srgbClr val="040404"/>
                </a:solidFill>
              </a:rPr>
              <a:t>Industry</a:t>
            </a:r>
            <a:r>
              <a:rPr lang="en-US" dirty="0">
                <a:solidFill>
                  <a:srgbClr val="040404"/>
                </a:solidFill>
              </a:rPr>
              <a:t>, such as companies that design, invest in, or develop healthcare tools and technologies</a:t>
            </a: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smtClean="0">
                <a:latin typeface="Calibri" panose="020F0502020204030204" pitchFamily="34" charset="0"/>
                <a:cs typeface="Calibri" panose="020F0502020204030204" pitchFamily="34" charset="0"/>
              </a:rPr>
              <a:t>8</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80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6EE-684A-4005-86C2-4403B424A84F}"/>
              </a:ext>
            </a:extLst>
          </p:cNvPr>
          <p:cNvSpPr>
            <a:spLocks noGrp="1"/>
          </p:cNvSpPr>
          <p:nvPr>
            <p:ph type="title"/>
          </p:nvPr>
        </p:nvSpPr>
        <p:spPr/>
        <p:txBody>
          <a:bodyPr>
            <a:normAutofit/>
          </a:bodyPr>
          <a:lstStyle/>
          <a:p>
            <a:r>
              <a:rPr lang="en-US" dirty="0"/>
              <a:t>Engagement can take different forms</a:t>
            </a:r>
          </a:p>
        </p:txBody>
      </p:sp>
      <p:pic>
        <p:nvPicPr>
          <p:cNvPr id="6" name="Picture 5" descr="Levels of partners' decision-making authority for study design and implementation">
            <a:extLst>
              <a:ext uri="{FF2B5EF4-FFF2-40B4-BE49-F238E27FC236}">
                <a16:creationId xmlns:a16="http://schemas.microsoft.com/office/drawing/2014/main" id="{2A956D5E-571B-4563-A4AE-51F091D03520}"/>
              </a:ext>
            </a:extLst>
          </p:cNvPr>
          <p:cNvPicPr>
            <a:picLocks noChangeAspect="1"/>
          </p:cNvPicPr>
          <p:nvPr/>
        </p:nvPicPr>
        <p:blipFill>
          <a:blip r:embed="rId3"/>
          <a:stretch>
            <a:fillRect/>
          </a:stretch>
        </p:blipFill>
        <p:spPr>
          <a:xfrm>
            <a:off x="159052" y="1364849"/>
            <a:ext cx="11656562" cy="804742"/>
          </a:xfrm>
          <a:prstGeom prst="rect">
            <a:avLst/>
          </a:prstGeom>
        </p:spPr>
      </p:pic>
      <p:pic>
        <p:nvPicPr>
          <p:cNvPr id="4" name="Picture 3" descr="There is 1) Input, including focus groups, town halls, and crowdsourcing; 2) consultation, including an advisory committee; 3) Collaboration, including stakeholder partners; and 4)  Shared Leadership, including stakeholder-led tasks.">
            <a:extLst>
              <a:ext uri="{FF2B5EF4-FFF2-40B4-BE49-F238E27FC236}">
                <a16:creationId xmlns:a16="http://schemas.microsoft.com/office/drawing/2014/main" id="{8C65DBD4-EA16-42D3-8158-EA77034D1EA2}"/>
              </a:ext>
            </a:extLst>
          </p:cNvPr>
          <p:cNvPicPr>
            <a:picLocks noChangeAspect="1"/>
          </p:cNvPicPr>
          <p:nvPr/>
        </p:nvPicPr>
        <p:blipFill rotWithShape="1">
          <a:blip r:embed="rId4"/>
          <a:srcRect r="12974" b="12009"/>
          <a:stretch/>
        </p:blipFill>
        <p:spPr>
          <a:xfrm>
            <a:off x="566530" y="1950822"/>
            <a:ext cx="10610201" cy="4038324"/>
          </a:xfrm>
          <a:prstGeom prst="rect">
            <a:avLst/>
          </a:prstGeom>
        </p:spPr>
      </p:pic>
      <p:sp>
        <p:nvSpPr>
          <p:cNvPr id="17" name="Content Placeholder 2">
            <a:extLst>
              <a:ext uri="{FF2B5EF4-FFF2-40B4-BE49-F238E27FC236}">
                <a16:creationId xmlns:a16="http://schemas.microsoft.com/office/drawing/2014/main" id="{38383F98-A605-42CA-8124-8B267158D968}"/>
              </a:ext>
            </a:extLst>
          </p:cNvPr>
          <p:cNvSpPr txBox="1">
            <a:spLocks/>
          </p:cNvSpPr>
          <p:nvPr/>
        </p:nvSpPr>
        <p:spPr>
          <a:xfrm>
            <a:off x="376385" y="5989145"/>
            <a:ext cx="11439229" cy="67858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 typeface="Arial"/>
              <a:buNone/>
              <a:tabLst/>
              <a:defRPr/>
            </a:pPr>
            <a:r>
              <a:rPr kumimoji="0" lang="en-US" sz="1000" b="0" i="1" u="none" strike="noStrike" kern="1200" cap="none" spc="0" normalizeH="0" baseline="0" noProof="0" dirty="0">
                <a:ln>
                  <a:noFill/>
                </a:ln>
                <a:solidFill>
                  <a:srgbClr val="040404"/>
                </a:solidFill>
                <a:effectLst/>
                <a:uLnTx/>
                <a:uFillTx/>
                <a:latin typeface="Century Gothic" panose="020B0502020202020204" pitchFamily="34" charset="0"/>
              </a:rPr>
              <a:t>Source</a:t>
            </a:r>
            <a:r>
              <a:rPr kumimoji="0" lang="en-US" sz="1000" b="0" i="0" u="none" strike="noStrike" kern="1200" cap="none" spc="0" normalizeH="0" baseline="0" noProof="0" dirty="0">
                <a:ln>
                  <a:noFill/>
                </a:ln>
                <a:solidFill>
                  <a:srgbClr val="040404"/>
                </a:solidFill>
                <a:effectLst/>
                <a:uLnTx/>
                <a:uFillTx/>
                <a:latin typeface="Century Gothic" panose="020B0502020202020204" pitchFamily="34" charset="0"/>
              </a:rPr>
              <a:t>: Hanley B, Bradburn J, Barnes M, et al. (Involving the public in NHS, public health and social care research</a:t>
            </a:r>
            <a:r>
              <a:rPr lang="en-US" sz="1000" dirty="0">
                <a:solidFill>
                  <a:srgbClr val="040404"/>
                </a:solidFill>
                <a:latin typeface="Century Gothic" panose="020B0502020202020204" pitchFamily="34" charset="0"/>
              </a:rPr>
              <a:t>: Briefing notes for researchers. Health Expect. 2005;8(1):91-2; </a:t>
            </a:r>
            <a:r>
              <a:rPr kumimoji="0" lang="en-US" sz="1000" b="0" i="0" u="none" strike="noStrike" kern="1200" cap="none" spc="0" normalizeH="0" baseline="0" noProof="0" dirty="0">
                <a:ln>
                  <a:noFill/>
                </a:ln>
                <a:solidFill>
                  <a:srgbClr val="040404"/>
                </a:solidFill>
                <a:effectLst/>
                <a:uLnTx/>
                <a:uFillTx/>
                <a:latin typeface="Century Gothic" panose="020B0502020202020204" pitchFamily="34" charset="0"/>
              </a:rPr>
              <a:t>Carman KL, Dardess P, Maurer M, et al. (Patient and family engagement: A framework for understanding the elements and developing interventions and policies. </a:t>
            </a:r>
            <a:r>
              <a:rPr kumimoji="0" lang="en-US" sz="1000" b="0" i="1" u="none" strike="noStrike" kern="1200" cap="none" spc="0" normalizeH="0" baseline="0" noProof="0" dirty="0">
                <a:ln>
                  <a:noFill/>
                </a:ln>
                <a:solidFill>
                  <a:srgbClr val="040404"/>
                </a:solidFill>
                <a:effectLst/>
                <a:uLnTx/>
                <a:uFillTx/>
                <a:latin typeface="Century Gothic" panose="020B0502020202020204" pitchFamily="34" charset="0"/>
              </a:rPr>
              <a:t>Health Aff</a:t>
            </a:r>
            <a:r>
              <a:rPr kumimoji="0" lang="en-US" sz="1000" b="0" u="none" strike="noStrike" kern="1200" cap="none" spc="0" normalizeH="0" baseline="0" noProof="0" dirty="0">
                <a:ln>
                  <a:noFill/>
                </a:ln>
                <a:solidFill>
                  <a:srgbClr val="040404"/>
                </a:solidFill>
                <a:effectLst/>
                <a:uLnTx/>
                <a:uFillTx/>
                <a:latin typeface="Century Gothic" panose="020B0502020202020204" pitchFamily="34" charset="0"/>
              </a:rPr>
              <a:t>. 32(2</a:t>
            </a:r>
            <a:r>
              <a:rPr kumimoji="0" lang="en-US" sz="1000" b="0" i="0" u="none" strike="noStrike" kern="1200" cap="none" spc="0" normalizeH="0" baseline="0" noProof="0" dirty="0">
                <a:ln>
                  <a:noFill/>
                </a:ln>
                <a:solidFill>
                  <a:srgbClr val="040404"/>
                </a:solidFill>
                <a:effectLst/>
                <a:uLnTx/>
                <a:uFillTx/>
                <a:latin typeface="Century Gothic" panose="020B0502020202020204" pitchFamily="34" charset="0"/>
              </a:rPr>
              <a:t>): 223–31; Arnstein SR. A ladder of citizen participation. </a:t>
            </a:r>
            <a:r>
              <a:rPr kumimoji="0" lang="en-US" sz="1000" b="0" i="1" u="none" strike="noStrike" kern="1200" cap="none" spc="0" normalizeH="0" baseline="0" noProof="0" dirty="0">
                <a:ln>
                  <a:noFill/>
                </a:ln>
                <a:solidFill>
                  <a:srgbClr val="040404"/>
                </a:solidFill>
                <a:effectLst/>
                <a:uLnTx/>
                <a:uFillTx/>
                <a:latin typeface="Century Gothic" panose="020B0502020202020204" pitchFamily="34" charset="0"/>
              </a:rPr>
              <a:t>J Am Plan Assoc. </a:t>
            </a:r>
            <a:r>
              <a:rPr kumimoji="0" lang="en-US" sz="1000" b="0" u="none" strike="noStrike" kern="1200" cap="none" spc="0" normalizeH="0" baseline="0" noProof="0" dirty="0">
                <a:ln>
                  <a:noFill/>
                </a:ln>
                <a:solidFill>
                  <a:srgbClr val="040404"/>
                </a:solidFill>
                <a:effectLst/>
                <a:uLnTx/>
                <a:uFillTx/>
                <a:latin typeface="Century Gothic" panose="020B0502020202020204" pitchFamily="34" charset="0"/>
              </a:rPr>
              <a:t>35</a:t>
            </a:r>
            <a:r>
              <a:rPr kumimoji="0" lang="en-US" sz="1000" b="0" i="1" u="none" strike="noStrike" kern="1200" cap="none" spc="0" normalizeH="0" baseline="0" noProof="0" dirty="0">
                <a:ln>
                  <a:noFill/>
                </a:ln>
                <a:solidFill>
                  <a:srgbClr val="040404"/>
                </a:solidFill>
                <a:effectLst/>
                <a:uLnTx/>
                <a:uFillTx/>
                <a:latin typeface="Century Gothic" panose="020B0502020202020204" pitchFamily="34" charset="0"/>
              </a:rPr>
              <a:t>:</a:t>
            </a:r>
            <a:r>
              <a:rPr kumimoji="0" lang="en-US" sz="1000" b="0" i="0" u="none" strike="noStrike" kern="1200" cap="none" spc="0" normalizeH="0" baseline="0" noProof="0" dirty="0">
                <a:ln>
                  <a:noFill/>
                </a:ln>
                <a:solidFill>
                  <a:srgbClr val="040404"/>
                </a:solidFill>
                <a:effectLst/>
                <a:uLnTx/>
                <a:uFillTx/>
                <a:latin typeface="Century Gothic" panose="020B0502020202020204" pitchFamily="34" charset="0"/>
              </a:rPr>
              <a:t>216–24. </a:t>
            </a:r>
            <a:endParaRPr kumimoji="0" lang="en-US" sz="1000" b="0" i="0" u="none" strike="noStrike" kern="1200" cap="none" spc="0" normalizeH="0" baseline="0" noProof="0" dirty="0">
              <a:ln>
                <a:noFill/>
              </a:ln>
              <a:solidFill>
                <a:srgbClr val="040404"/>
              </a:solidFill>
              <a:effectLst/>
              <a:uLnTx/>
              <a:uFillTx/>
              <a:latin typeface="Verdana" pitchFamily="34" charset="0"/>
              <a:ea typeface="Verdana" pitchFamily="34" charset="0"/>
              <a:cs typeface="Verdana" pitchFamily="34" charset="0"/>
            </a:endParaRPr>
          </a:p>
        </p:txBody>
      </p:sp>
      <p:sp>
        <p:nvSpPr>
          <p:cNvPr id="3" name="Slide Number Placeholder 2">
            <a:extLst>
              <a:ext uri="{FF2B5EF4-FFF2-40B4-BE49-F238E27FC236}">
                <a16:creationId xmlns:a16="http://schemas.microsoft.com/office/drawing/2014/main" id="{56C8CB89-CA7E-4D5D-B733-DE09BD8CF569}"/>
              </a:ext>
            </a:extLst>
          </p:cNvPr>
          <p:cNvSpPr>
            <a:spLocks noGrp="1"/>
          </p:cNvSpPr>
          <p:nvPr>
            <p:ph type="sldNum" sz="quarter" idx="12"/>
          </p:nvPr>
        </p:nvSpPr>
        <p:spPr/>
        <p:txBody>
          <a:bodyPr/>
          <a:lstStyle/>
          <a:p>
            <a:fld id="{9FF96B15-8338-45D5-A943-561235072D66}" type="slidenum">
              <a:rPr lang="en-US" noProof="0" dirty="0" smtClean="0">
                <a:latin typeface="Calibri" panose="020F0502020204030204" pitchFamily="34" charset="0"/>
                <a:cs typeface="Calibri" panose="020F0502020204030204" pitchFamily="34" charset="0"/>
              </a:rPr>
              <a:t>9</a:t>
            </a:fld>
            <a:endParaRPr lang="en-US"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550313"/>
      </p:ext>
    </p:extLst>
  </p:cSld>
  <p:clrMapOvr>
    <a:masterClrMapping/>
  </p:clrMapOvr>
</p:sld>
</file>

<file path=ppt/theme/theme1.xml><?xml version="1.0" encoding="utf-8"?>
<a:theme xmlns:a="http://schemas.openxmlformats.org/drawingml/2006/main" name="BLUE-WIDE-COVER">
  <a:themeElements>
    <a:clrScheme name="PCORI colors">
      <a:dk1>
        <a:srgbClr val="303030"/>
      </a:dk1>
      <a:lt1>
        <a:sysClr val="window" lastClr="FFFFFF"/>
      </a:lt1>
      <a:dk2>
        <a:srgbClr val="3396BB"/>
      </a:dk2>
      <a:lt2>
        <a:srgbClr val="7ABF35"/>
      </a:lt2>
      <a:accent1>
        <a:srgbClr val="404040"/>
      </a:accent1>
      <a:accent2>
        <a:srgbClr val="0F1866"/>
      </a:accent2>
      <a:accent3>
        <a:srgbClr val="134253"/>
      </a:accent3>
      <a:accent4>
        <a:srgbClr val="7F2A6E"/>
      </a:accent4>
      <a:accent5>
        <a:srgbClr val="E6552C"/>
      </a:accent5>
      <a:accent6>
        <a:srgbClr val="267D9E"/>
      </a:accent6>
      <a:hlink>
        <a:srgbClr val="0000FF"/>
      </a:hlink>
      <a:folHlink>
        <a:srgbClr val="800080"/>
      </a:folHlink>
    </a:clrScheme>
    <a:fontScheme name="Custom 1">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WIDE-COVER" id="{50A418BB-0925-408A-B882-62C4720098EB}" vid="{578AC23D-2917-462D-9D27-0626D83FF53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UE-WIDE-COVER">
  <a:themeElements>
    <a:clrScheme name="PCORI colors">
      <a:dk1>
        <a:srgbClr val="303030"/>
      </a:dk1>
      <a:lt1>
        <a:sysClr val="window" lastClr="FFFFFF"/>
      </a:lt1>
      <a:dk2>
        <a:srgbClr val="3396BB"/>
      </a:dk2>
      <a:lt2>
        <a:srgbClr val="7ABF35"/>
      </a:lt2>
      <a:accent1>
        <a:srgbClr val="404040"/>
      </a:accent1>
      <a:accent2>
        <a:srgbClr val="0F1866"/>
      </a:accent2>
      <a:accent3>
        <a:srgbClr val="134253"/>
      </a:accent3>
      <a:accent4>
        <a:srgbClr val="7F2A6E"/>
      </a:accent4>
      <a:accent5>
        <a:srgbClr val="E6552C"/>
      </a:accent5>
      <a:accent6>
        <a:srgbClr val="267D9E"/>
      </a:accent6>
      <a:hlink>
        <a:srgbClr val="0000FF"/>
      </a:hlink>
      <a:folHlink>
        <a:srgbClr val="800080"/>
      </a:folHlink>
    </a:clrScheme>
    <a:fontScheme name="Custom 1">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WIDE-COVER" id="{50A418BB-0925-408A-B882-62C4720098EB}" vid="{578AC23D-2917-462D-9D27-0626D83FF5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02362B13EF94AB1B7A39CAFCB0D74" ma:contentTypeVersion="13" ma:contentTypeDescription="Create a new document." ma:contentTypeScope="" ma:versionID="e8b365dd008e4df88f9d241bf716073b">
  <xsd:schema xmlns:xsd="http://www.w3.org/2001/XMLSchema" xmlns:xs="http://www.w3.org/2001/XMLSchema" xmlns:p="http://schemas.microsoft.com/office/2006/metadata/properties" xmlns:ns2="e1b52efc-75dc-42aa-b10f-2043ed010ebf" xmlns:ns3="7b5913d3-fac1-4608-842d-18420a7a4c63" targetNamespace="http://schemas.microsoft.com/office/2006/metadata/properties" ma:root="true" ma:fieldsID="3d18278d0de851328e41a4e5db328368" ns2:_="" ns3:_="">
    <xsd:import namespace="e1b52efc-75dc-42aa-b10f-2043ed010ebf"/>
    <xsd:import namespace="7b5913d3-fac1-4608-842d-18420a7a4c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52efc-75dc-42aa-b10f-2043ed010e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5913d3-fac1-4608-842d-18420a7a4c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1b52efc-75dc-42aa-b10f-2043ed010ebf" xsi:nil="true"/>
    <SharedWithUsers xmlns="7b5913d3-fac1-4608-842d-18420a7a4c63">
      <UserInfo>
        <DisplayName>Santosh Rao</DisplayName>
        <AccountId>642</AccountId>
        <AccountType/>
      </UserInfo>
      <UserInfo>
        <DisplayName>Michelle Johnston-Fleece</DisplayName>
        <AccountId>755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0BA0E-BBA3-4081-872B-3526377C1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b52efc-75dc-42aa-b10f-2043ed010ebf"/>
    <ds:schemaRef ds:uri="7b5913d3-fac1-4608-842d-18420a7a4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3CA34-C6E2-49BA-ACFF-78ADEC0C28FA}">
  <ds:schemaRefs>
    <ds:schemaRef ds:uri="http://purl.org/dc/dcmitype/"/>
    <ds:schemaRef ds:uri="http://schemas.microsoft.com/office/infopath/2007/PartnerControls"/>
    <ds:schemaRef ds:uri="http://purl.org/dc/elements/1.1/"/>
    <ds:schemaRef ds:uri="http://schemas.microsoft.com/office/2006/documentManagement/types"/>
    <ds:schemaRef ds:uri="f3741e23-c059-4cf4-a06a-51a466296b32"/>
    <ds:schemaRef ds:uri="http://purl.org/dc/terms/"/>
    <ds:schemaRef ds:uri="http://schemas.openxmlformats.org/package/2006/metadata/core-properties"/>
    <ds:schemaRef ds:uri="87cfb1be-abcf-4c0f-9343-88a1acb0b460"/>
    <ds:schemaRef ds:uri="http://schemas.microsoft.com/office/2006/metadata/properties"/>
    <ds:schemaRef ds:uri="http://www.w3.org/XML/1998/namespace"/>
    <ds:schemaRef ds:uri="e1b52efc-75dc-42aa-b10f-2043ed010ebf"/>
    <ds:schemaRef ds:uri="7b5913d3-fac1-4608-842d-18420a7a4c63"/>
  </ds:schemaRefs>
</ds:datastoreItem>
</file>

<file path=customXml/itemProps3.xml><?xml version="1.0" encoding="utf-8"?>
<ds:datastoreItem xmlns:ds="http://schemas.openxmlformats.org/officeDocument/2006/customXml" ds:itemID="{CCB9AE35-8A31-4380-94A6-86E5DFCDD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3405</TotalTime>
  <Words>5108</Words>
  <Application>Microsoft Office PowerPoint</Application>
  <PresentationFormat>Widescreen</PresentationFormat>
  <Paragraphs>387</Paragraphs>
  <Slides>33</Slides>
  <Notes>28</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BLUE-WIDE-COVER</vt:lpstr>
      <vt:lpstr>Custom Design</vt:lpstr>
      <vt:lpstr>1_BLUE-WIDE-COVER</vt:lpstr>
      <vt:lpstr>How to Use the Benefits of Multi-Stakeholder Engagement Slide Deck </vt:lpstr>
      <vt:lpstr>How to Use the Benefits of Multi-Stakeholder Engagement Slide Deck (continued)</vt:lpstr>
      <vt:lpstr>Patient-Centered Outcomes Research</vt:lpstr>
      <vt:lpstr>I. What is patient-centered outcomes research (PCOR)?</vt:lpstr>
      <vt:lpstr>What are CER and PCOR?</vt:lpstr>
      <vt:lpstr>Essential elements of stakeholder engagement</vt:lpstr>
      <vt:lpstr>There are many types of stakeholders</vt:lpstr>
      <vt:lpstr>There are many types of stakeholders (continued)</vt:lpstr>
      <vt:lpstr>Engagement can take different forms</vt:lpstr>
      <vt:lpstr>II. Why engage patients and other stakeholders in PCOR?</vt:lpstr>
      <vt:lpstr>Engagement benefits research organizations</vt:lpstr>
      <vt:lpstr>Engagement benefits researchers</vt:lpstr>
      <vt:lpstr>Engagement benefits patients, stakeholders, and communities</vt:lpstr>
      <vt:lpstr>Engagement can improve the research process and findings </vt:lpstr>
      <vt:lpstr>III. How can multi-stakeholder engagement improve the research process and results? </vt:lpstr>
      <vt:lpstr>Engagement can impact and benefit research studies in a variety of ways</vt:lpstr>
      <vt:lpstr>Engagement can guide the design of an intervention so that it is less burdensome for partners and participants</vt:lpstr>
      <vt:lpstr>Engagement can increase a survey’s response rates</vt:lpstr>
      <vt:lpstr>Engagement can help researchers collect better data</vt:lpstr>
      <vt:lpstr>Engagement can improve the relevance of study results</vt:lpstr>
      <vt:lpstr>IV. How can organizations support multi-stakeholder engagement in PCOR?</vt:lpstr>
      <vt:lpstr>Stakeholder engagement requires commitment</vt:lpstr>
      <vt:lpstr>Organizations and researchers must address stakeholders’ barriers to meaningful engagement</vt:lpstr>
      <vt:lpstr>Organizations can facilitate stakeholder engagement</vt:lpstr>
      <vt:lpstr>Training can help stakeholders engage in research with confidence</vt:lpstr>
      <vt:lpstr>Training can help researchers partner with stakeholders</vt:lpstr>
      <vt:lpstr>Organizations may need to provide additional resources to support research teams</vt:lpstr>
      <vt:lpstr>Organizations may need to adjust policies and systems to engage stakeholders</vt:lpstr>
      <vt:lpstr>Discussion</vt:lpstr>
      <vt:lpstr>Addendum</vt:lpstr>
      <vt:lpstr>Quotes from stakeholder partners</vt:lpstr>
      <vt:lpstr>Quotes from stakeholder partners (continued)</vt:lpstr>
      <vt:lpstr>Quotes from stakeholder partners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PCORI Research Fundamentals</dc:title>
  <dc:subject>How to Use the Benefits of Multi-Stakeholder Engagement Slide Deck</dc:subject>
  <dc:creator>Patient-Centered Outcomes Research Institute (PCORI)</dc:creator>
  <cp:keywords>patient-centered outcomes research (PCOR); comparative clinical effectiveness research (CER); engagement; stakeholders; researchers; problem; action; result, lesson, barriers; research teams</cp:keywords>
  <dc:description>Public domain</dc:description>
  <cp:lastModifiedBy>Hammond, Sondra</cp:lastModifiedBy>
  <cp:revision>68</cp:revision>
  <dcterms:created xsi:type="dcterms:W3CDTF">2020-08-31T16:55:20Z</dcterms:created>
  <dcterms:modified xsi:type="dcterms:W3CDTF">2021-04-14T20:15:56Z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0x0101000F802362B13EF94AB1B7A39CAFCB0D74</vt:lpwstr>
  </property>
  <property fmtid="{D5CDD505-2E9C-101B-9397-08002B2CF9AE}" pid="3" name="_dlc_DocIdItemGuid">
    <vt:lpwstr>1cdce6aa-8271-4ce7-a694-a27ee168849f</vt:lpwstr>
  </property>
  <property fmtid="{D5CDD505-2E9C-101B-9397-08002B2CF9AE}" pid="4" name="Stakeholder Communities Engaged">
    <vt:lpwstr/>
  </property>
  <property fmtid="{D5CDD505-2E9C-101B-9397-08002B2CF9AE}" pid="5" name="Stage of Project">
    <vt:lpwstr/>
  </property>
  <property fmtid="{D5CDD505-2E9C-101B-9397-08002B2CF9AE}" pid="6" name="Study Population">
    <vt:lpwstr/>
  </property>
  <property fmtid="{D5CDD505-2E9C-101B-9397-08002B2CF9AE}" pid="7" name="Disease Condition">
    <vt:lpwstr/>
  </property>
  <property fmtid="{D5CDD505-2E9C-101B-9397-08002B2CF9AE}" pid="8" name="Source">
    <vt:lpwstr/>
  </property>
  <property fmtid="{D5CDD505-2E9C-101B-9397-08002B2CF9AE}" pid="9" name="PCORI Program/ Funding Area">
    <vt:lpwstr/>
  </property>
  <property fmtid="{D5CDD505-2E9C-101B-9397-08002B2CF9AE}" pid="10" name="Category">
    <vt:lpwstr/>
  </property>
</Properties>
</file>